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301" r:id="rId4"/>
    <p:sldId id="294" r:id="rId5"/>
    <p:sldId id="300" r:id="rId6"/>
    <p:sldId id="266" r:id="rId7"/>
    <p:sldId id="291" r:id="rId8"/>
    <p:sldId id="296" r:id="rId9"/>
    <p:sldId id="271" r:id="rId10"/>
    <p:sldId id="272" r:id="rId11"/>
    <p:sldId id="265" r:id="rId12"/>
    <p:sldId id="269" r:id="rId13"/>
    <p:sldId id="273" r:id="rId14"/>
    <p:sldId id="304" r:id="rId15"/>
    <p:sldId id="276" r:id="rId16"/>
    <p:sldId id="275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97" r:id="rId26"/>
    <p:sldId id="305" r:id="rId27"/>
    <p:sldId id="286" r:id="rId28"/>
    <p:sldId id="287" r:id="rId2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n Lombardino" initials="JL" lastIdx="18" clrIdx="0">
    <p:extLst>
      <p:ext uri="{19B8F6BF-5375-455C-9EA6-DF929625EA0E}">
        <p15:presenceInfo xmlns:p15="http://schemas.microsoft.com/office/powerpoint/2012/main" userId="250d37acb92fd32c" providerId="Windows Live"/>
      </p:ext>
    </p:extLst>
  </p:cmAuthor>
  <p:cmAuthor id="2" name="ALEX DAVID-WARREN MYERS" initials="ADM" lastIdx="2" clrIdx="1">
    <p:extLst>
      <p:ext uri="{19B8F6BF-5375-455C-9EA6-DF929625EA0E}">
        <p15:presenceInfo xmlns:p15="http://schemas.microsoft.com/office/powerpoint/2012/main" userId="ALEX DAVID-WARREN MYER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220C"/>
    <a:srgbClr val="3DB8FF"/>
    <a:srgbClr val="FFFFFF"/>
    <a:srgbClr val="BA8B00"/>
    <a:srgbClr val="168500"/>
    <a:srgbClr val="EDA6CA"/>
    <a:srgbClr val="00A2FF"/>
    <a:srgbClr val="00B0F0"/>
    <a:srgbClr val="99F0E3"/>
    <a:srgbClr val="F8F7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69"/>
    <p:restoredTop sz="86445"/>
  </p:normalViewPr>
  <p:slideViewPr>
    <p:cSldViewPr snapToGrid="0">
      <p:cViewPr varScale="1">
        <p:scale>
          <a:sx n="76" d="100"/>
          <a:sy n="76" d="100"/>
        </p:scale>
        <p:origin x="912" y="216"/>
      </p:cViewPr>
      <p:guideLst/>
    </p:cSldViewPr>
  </p:slideViewPr>
  <p:outlineViewPr>
    <p:cViewPr>
      <p:scale>
        <a:sx n="33" d="100"/>
        <a:sy n="33" d="100"/>
      </p:scale>
      <p:origin x="0" y="-405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04-18T15:20:42.554" idx="1">
    <p:pos x="10" y="10"/>
    <p:text>Where does the degneration actually occur? In the lower motor neuron or in the spinal cord (Corticospinal tract)?</p:text>
    <p:extLst>
      <p:ext uri="{C676402C-5697-4E1C-873F-D02D1690AC5C}">
        <p15:threadingInfo xmlns:p15="http://schemas.microsoft.com/office/powerpoint/2012/main" timeZoneBias="300"/>
      </p:ext>
    </p:extLst>
  </p:cm>
  <p:cm authorId="2" dt="2019-04-18T15:30:45.653" idx="2">
    <p:pos x="106" y="106"/>
    <p:text>If it is in the lower motor neurons itself, perhaps add a slide explaining the corticospinal tract and how it synapses onto motorneurons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4-10T20:40:10.215" idx="6">
    <p:pos x="6541" y="5356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4-10T21:56:26.872" idx="14">
    <p:pos x="6243" y="836"/>
    <p:text>Maybe you could use the same color coding as you did in aim 1 to show delocalization with the green and white coloring?</p:text>
    <p:extLst>
      <p:ext uri="{C676402C-5697-4E1C-873F-D02D1690AC5C}">
        <p15:threadingInfo xmlns:p15="http://schemas.microsoft.com/office/powerpoint/2012/main" timeZoneBias="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397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936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24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308599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19250" y="6731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18300" y="638919"/>
            <a:ext cx="5334001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Tx/>
              <a:defRPr sz="2800"/>
            </a:lvl1pPr>
            <a:lvl2pPr marL="685800" indent="-342900">
              <a:spcBef>
                <a:spcPts val="3200"/>
              </a:spcBef>
              <a:buClrTx/>
              <a:defRPr sz="2800"/>
            </a:lvl2pPr>
            <a:lvl3pPr marL="1028700" indent="-342900">
              <a:spcBef>
                <a:spcPts val="3200"/>
              </a:spcBef>
              <a:buClrTx/>
              <a:defRPr sz="2800"/>
            </a:lvl3pPr>
            <a:lvl4pPr marL="1371600" indent="-342900">
              <a:spcBef>
                <a:spcPts val="3200"/>
              </a:spcBef>
              <a:buClrTx/>
              <a:defRPr sz="2800"/>
            </a:lvl4pPr>
            <a:lvl5pPr marL="1714500" indent="-342900">
              <a:spcBef>
                <a:spcPts val="3200"/>
              </a:spcBef>
              <a:buClrTx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Relationship Id="rId4" Type="http://schemas.openxmlformats.org/officeDocument/2006/relationships/comments" Target="../comments/commen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edifix.ie/common-conditions/hereditary-spastic-paraplegia/" TargetMode="External"/><Relationship Id="rId13" Type="http://schemas.openxmlformats.org/officeDocument/2006/relationships/hyperlink" Target="https://www.wired.com/2016/07/fish-creepy-curved-spines-help-explain-scoliosis/" TargetMode="External"/><Relationship Id="rId3" Type="http://schemas.openxmlformats.org/officeDocument/2006/relationships/hyperlink" Target="https://spatax.wordpress.com/2015/05/30/clinical-and-genetic-heterogeneity-in-hereditary-spastic-paraplegias-from-spg1-to-spg72-and-still-counting-by-klebe-et-al-rev-neurol-2015/" TargetMode="External"/><Relationship Id="rId7" Type="http://schemas.openxmlformats.org/officeDocument/2006/relationships/hyperlink" Target="http://dev.nsta.org/evwebs/2553s/about/default.html" TargetMode="External"/><Relationship Id="rId12" Type="http://schemas.openxmlformats.org/officeDocument/2006/relationships/hyperlink" Target="https://www.cnbc.com/2017/08/25/what-drug-addled-zebrafish-can-tell-us-about-addiction.html" TargetMode="External"/><Relationship Id="rId2" Type="http://schemas.openxmlformats.org/officeDocument/2006/relationships/hyperlink" Target="https://doi.org/10.1007/s10072-010-0445-8" TargetMode="External"/><Relationship Id="rId16" Type="http://schemas.openxmlformats.org/officeDocument/2006/relationships/hyperlink" Target="https://www.researchgate.net/publication/9053519_Chemical_Genetic_Approaches_to_Plant_Biology/figures?lo=1&amp;utm_source=google&amp;utm_medium=organic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socratic.org/questions/how-is-a-neuron-adapted-to-perform-its-function" TargetMode="External"/><Relationship Id="rId11" Type="http://schemas.openxmlformats.org/officeDocument/2006/relationships/hyperlink" Target="https://prostudies.uab.edu/search/publicCourseSearchDetails.do?method=load&amp;courseId=4607518" TargetMode="External"/><Relationship Id="rId5" Type="http://schemas.openxmlformats.org/officeDocument/2006/relationships/hyperlink" Target="https://www.researchgate.net/publication/6784713_The_Genetics_of_Axonal_Transport_and_Axonal_Transport_Disorders/figures?lo=1" TargetMode="External"/><Relationship Id="rId15" Type="http://schemas.openxmlformats.org/officeDocument/2006/relationships/hyperlink" Target="https://bitesizebio.com/7206/introduction-to-dna-microarrays/" TargetMode="External"/><Relationship Id="rId10" Type="http://schemas.openxmlformats.org/officeDocument/2006/relationships/hyperlink" Target="https://people.math.osu.edu/yang.2677/Files/Presentations/CandidacyPresentation_final.pdf" TargetMode="External"/><Relationship Id="rId4" Type="http://schemas.openxmlformats.org/officeDocument/2006/relationships/hyperlink" Target="https://www.pinterest.com/pin/435160382723050961/?lp=true" TargetMode="External"/><Relationship Id="rId9" Type="http://schemas.openxmlformats.org/officeDocument/2006/relationships/hyperlink" Target="https://phys.org/news/2017-06-mitochondria-blood-cell-formation.html" TargetMode="External"/><Relationship Id="rId14" Type="http://schemas.openxmlformats.org/officeDocument/2006/relationships/hyperlink" Target="https://learn.genetics.utah.edu/content/basics/hoxgene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comments" Target="../comments/commen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comments" Target="../comments/comment2.xml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eg"/><Relationship Id="rId11" Type="http://schemas.openxmlformats.org/officeDocument/2006/relationships/image" Target="../media/image12.png"/><Relationship Id="rId5" Type="http://schemas.openxmlformats.org/officeDocument/2006/relationships/image" Target="../media/image11.jpeg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connected-neurons.png" descr="connected-neurons.png"/>
          <p:cNvPicPr>
            <a:picLocks/>
          </p:cNvPicPr>
          <p:nvPr/>
        </p:nvPicPr>
        <p:blipFill>
          <a:blip r:embed="rId2">
            <a:alphaModFix/>
            <a:extLst/>
          </a:blip>
          <a:stretch>
            <a:fillRect/>
          </a:stretch>
        </p:blipFill>
        <p:spPr>
          <a:xfrm>
            <a:off x="84666" y="142414"/>
            <a:ext cx="17357842" cy="961118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66FFDBA-D870-5342-9F30-65E3D31423EA}"/>
              </a:ext>
            </a:extLst>
          </p:cNvPr>
          <p:cNvSpPr/>
          <p:nvPr/>
        </p:nvSpPr>
        <p:spPr>
          <a:xfrm>
            <a:off x="0" y="0"/>
            <a:ext cx="13004800" cy="2455333"/>
          </a:xfrm>
          <a:prstGeom prst="rect">
            <a:avLst/>
          </a:prstGeom>
          <a:solidFill>
            <a:schemeClr val="accent2">
              <a:alpha val="56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20" name="Hereditary Spastic Paraplegia and…"/>
          <p:cNvSpPr txBox="1">
            <a:spLocks noGrp="1"/>
          </p:cNvSpPr>
          <p:nvPr>
            <p:ph type="ctrTitle"/>
          </p:nvPr>
        </p:nvSpPr>
        <p:spPr>
          <a:xfrm>
            <a:off x="152400" y="-281466"/>
            <a:ext cx="12700000" cy="2040467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502412">
              <a:defRPr sz="6880"/>
            </a:pPr>
            <a:r>
              <a:rPr b="1" dirty="0"/>
              <a:t>Hereditary Spastic Paraplegia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2630DD9-E625-F54D-8C1B-77514126A24A}"/>
              </a:ext>
            </a:extLst>
          </p:cNvPr>
          <p:cNvSpPr/>
          <p:nvPr/>
        </p:nvSpPr>
        <p:spPr>
          <a:xfrm>
            <a:off x="0" y="7008802"/>
            <a:ext cx="6841067" cy="1066800"/>
          </a:xfrm>
          <a:prstGeom prst="rect">
            <a:avLst/>
          </a:prstGeom>
          <a:solidFill>
            <a:schemeClr val="accent2">
              <a:alpha val="51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21" name="Alex Myers"/>
          <p:cNvSpPr txBox="1">
            <a:spLocks noGrp="1"/>
          </p:cNvSpPr>
          <p:nvPr>
            <p:ph type="subTitle" sz="quarter" idx="1"/>
          </p:nvPr>
        </p:nvSpPr>
        <p:spPr>
          <a:xfrm>
            <a:off x="-677332" y="7188719"/>
            <a:ext cx="10464800" cy="1130300"/>
          </a:xfrm>
          <a:prstGeom prst="rect">
            <a:avLst/>
          </a:prstGeom>
        </p:spPr>
        <p:txBody>
          <a:bodyPr/>
          <a:lstStyle/>
          <a:p>
            <a:r>
              <a:rPr b="1" dirty="0"/>
              <a:t>Alex Myers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BAD00F-1D68-6E4B-BD68-460A7BBCCA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77" t="43403" r="19531" b="347"/>
          <a:stretch/>
        </p:blipFill>
        <p:spPr>
          <a:xfrm>
            <a:off x="1031435" y="5747188"/>
            <a:ext cx="1625599" cy="346509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1AE5CCE-0D0E-3C43-BB5F-B0D3EDBDB0D8}"/>
              </a:ext>
            </a:extLst>
          </p:cNvPr>
          <p:cNvSpPr/>
          <p:nvPr/>
        </p:nvSpPr>
        <p:spPr>
          <a:xfrm>
            <a:off x="7772400" y="1896533"/>
            <a:ext cx="5232400" cy="1303867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01A7BA-C793-8A45-B28B-9F51E766EB45}"/>
              </a:ext>
            </a:extLst>
          </p:cNvPr>
          <p:cNvSpPr txBox="1"/>
          <p:nvPr/>
        </p:nvSpPr>
        <p:spPr>
          <a:xfrm>
            <a:off x="8449733" y="2188009"/>
            <a:ext cx="3877733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KIF5A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AA93A35-D038-9349-924C-2C091A6B6B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866" y="6674110"/>
            <a:ext cx="4673600" cy="15748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Hox 10 protein associated with KIF5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5500">
                <a:solidFill>
                  <a:srgbClr val="000000"/>
                </a:solidFill>
              </a:defRPr>
            </a:pPr>
            <a:r>
              <a:rPr dirty="0" err="1">
                <a:solidFill>
                  <a:schemeClr val="accent2">
                    <a:hueOff val="89372"/>
                    <a:lumOff val="-8823"/>
                  </a:schemeClr>
                </a:solidFill>
              </a:rPr>
              <a:t>Hox</a:t>
            </a:r>
            <a:r>
              <a:rPr dirty="0">
                <a:solidFill>
                  <a:schemeClr val="accent2">
                    <a:hueOff val="89372"/>
                    <a:lumOff val="-8823"/>
                  </a:schemeClr>
                </a:solidFill>
              </a:rPr>
              <a:t> 10</a:t>
            </a:r>
            <a:r>
              <a:rPr dirty="0"/>
              <a:t> protein associate</a:t>
            </a:r>
            <a:r>
              <a:rPr lang="en-US" dirty="0"/>
              <a:t>s</a:t>
            </a:r>
            <a:r>
              <a:rPr dirty="0"/>
              <a:t> with </a:t>
            </a:r>
            <a:r>
              <a:rPr dirty="0">
                <a:solidFill>
                  <a:schemeClr val="accent1">
                    <a:lumOff val="13529"/>
                  </a:schemeClr>
                </a:solidFill>
              </a:rPr>
              <a:t>KIF5A</a:t>
            </a:r>
          </a:p>
        </p:txBody>
      </p:sp>
      <p:pic>
        <p:nvPicPr>
          <p:cNvPr id="425" name="mouse-somites-vertebrae.jpg" descr="mouse-somites-vertebra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94228" y="2808619"/>
            <a:ext cx="7216343" cy="61516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ap in Knowledge"/>
          <p:cNvSpPr txBox="1">
            <a:spLocks noGrp="1"/>
          </p:cNvSpPr>
          <p:nvPr>
            <p:ph type="title"/>
          </p:nvPr>
        </p:nvSpPr>
        <p:spPr>
          <a:xfrm>
            <a:off x="991944" y="-29428"/>
            <a:ext cx="11099800" cy="2159000"/>
          </a:xfrm>
          <a:prstGeom prst="rect">
            <a:avLst/>
          </a:prstGeom>
        </p:spPr>
        <p:txBody>
          <a:bodyPr/>
          <a:lstStyle>
            <a:lvl1pPr>
              <a:defRPr sz="5400"/>
            </a:lvl1pPr>
          </a:lstStyle>
          <a:p>
            <a:r>
              <a:rPr dirty="0">
                <a:solidFill>
                  <a:schemeClr val="bg1"/>
                </a:solidFill>
              </a:rPr>
              <a:t>Gap in Knowledge</a:t>
            </a:r>
          </a:p>
        </p:txBody>
      </p:sp>
      <p:sp>
        <p:nvSpPr>
          <p:cNvPr id="221" name="Localization of KIF5A to the lower extremities such as the legs is still not fully understood"/>
          <p:cNvSpPr txBox="1"/>
          <p:nvPr/>
        </p:nvSpPr>
        <p:spPr>
          <a:xfrm>
            <a:off x="3015940" y="8253053"/>
            <a:ext cx="6972919" cy="14414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00"/>
            </a:pPr>
            <a:r>
              <a:rPr dirty="0">
                <a:solidFill>
                  <a:schemeClr val="bg1"/>
                </a:solidFill>
              </a:rPr>
              <a:t>Localization of </a:t>
            </a:r>
            <a:r>
              <a:rPr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KIF5A</a:t>
            </a:r>
            <a:r>
              <a:rPr dirty="0">
                <a:solidFill>
                  <a:schemeClr val="bg1"/>
                </a:solidFill>
              </a:rPr>
              <a:t> to the lower extremities such as the legs is still not fully understood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07F7A7-3287-5E4C-9944-30B0E0A3A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618" y="1481451"/>
            <a:ext cx="2530915" cy="65293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B0E658D-62C5-FE4C-9E52-B3FB1C5EC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267" y="2645941"/>
            <a:ext cx="7316619" cy="4200356"/>
          </a:xfrm>
          <a:prstGeom prst="rect">
            <a:avLst/>
          </a:prstGeom>
        </p:spPr>
      </p:pic>
      <p:sp>
        <p:nvSpPr>
          <p:cNvPr id="2" name="Right Arrow 1">
            <a:extLst>
              <a:ext uri="{FF2B5EF4-FFF2-40B4-BE49-F238E27FC236}">
                <a16:creationId xmlns:a16="http://schemas.microsoft.com/office/drawing/2014/main" id="{8D9DB31D-D95F-B846-8803-A70E27EE7480}"/>
              </a:ext>
            </a:extLst>
          </p:cNvPr>
          <p:cNvSpPr/>
          <p:nvPr/>
        </p:nvSpPr>
        <p:spPr>
          <a:xfrm>
            <a:off x="8111067" y="3979333"/>
            <a:ext cx="1693333" cy="1134534"/>
          </a:xfrm>
          <a:prstGeom prst="rightArrow">
            <a:avLst/>
          </a:prstGeom>
          <a:solidFill>
            <a:schemeClr val="accent1">
              <a:lumOff val="13529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What Model Organism should be used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84886">
              <a:defRPr sz="6640"/>
            </a:pPr>
            <a:r>
              <a:t>What </a:t>
            </a:r>
            <a:r>
              <a:rPr>
                <a:solidFill>
                  <a:schemeClr val="accent1">
                    <a:lumOff val="13529"/>
                  </a:schemeClr>
                </a:solidFill>
              </a:rPr>
              <a:t>Model Organism </a:t>
            </a:r>
            <a:r>
              <a:t>should be used?</a:t>
            </a:r>
          </a:p>
        </p:txBody>
      </p:sp>
      <p:pic>
        <p:nvPicPr>
          <p:cNvPr id="397" name="104673413-zebrafish2.600x337-2.jpg" descr="104673413-zebrafish2.600x337-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1315" y="3236074"/>
            <a:ext cx="6629423" cy="37235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61CE92-3621-F548-8034-B17885CD46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034" y="2468937"/>
            <a:ext cx="4241800" cy="52578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What is the primary goal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1622">
              <a:defRPr sz="7280"/>
            </a:lvl1pPr>
          </a:lstStyle>
          <a:p>
            <a:r>
              <a:rPr dirty="0"/>
              <a:t>What is the primary goal?</a:t>
            </a:r>
          </a:p>
        </p:txBody>
      </p:sp>
      <p:sp>
        <p:nvSpPr>
          <p:cNvPr id="429" name="To elucidate how KIF5A localizes to the lower extremities such as the legs"/>
          <p:cNvSpPr txBox="1"/>
          <p:nvPr/>
        </p:nvSpPr>
        <p:spPr>
          <a:xfrm>
            <a:off x="1370381" y="2401343"/>
            <a:ext cx="10561818" cy="1356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100"/>
            </a:lvl1pPr>
          </a:lstStyle>
          <a:p>
            <a:r>
              <a:t>To elucidate how KIF5A localizes to the lower extremities such as the legs</a:t>
            </a:r>
          </a:p>
        </p:txBody>
      </p:sp>
      <p:sp>
        <p:nvSpPr>
          <p:cNvPr id="430" name="Rounded Rectangle"/>
          <p:cNvSpPr/>
          <p:nvPr/>
        </p:nvSpPr>
        <p:spPr>
          <a:xfrm>
            <a:off x="163759" y="4502186"/>
            <a:ext cx="4152048" cy="4840383"/>
          </a:xfrm>
          <a:prstGeom prst="roundRect">
            <a:avLst>
              <a:gd name="adj" fmla="val 15618"/>
            </a:avLst>
          </a:prstGeom>
          <a:solidFill>
            <a:schemeClr val="accent1">
              <a:lumOff val="13529"/>
              <a:alpha val="5114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31" name="Rounded Rectangle"/>
          <p:cNvSpPr/>
          <p:nvPr/>
        </p:nvSpPr>
        <p:spPr>
          <a:xfrm>
            <a:off x="4426376" y="4502186"/>
            <a:ext cx="4152048" cy="4840383"/>
          </a:xfrm>
          <a:prstGeom prst="roundRect">
            <a:avLst>
              <a:gd name="adj" fmla="val 15618"/>
            </a:avLst>
          </a:prstGeom>
          <a:solidFill>
            <a:schemeClr val="accent1">
              <a:lumOff val="13529"/>
              <a:alpha val="7720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32" name="Rounded Rectangle"/>
          <p:cNvSpPr/>
          <p:nvPr/>
        </p:nvSpPr>
        <p:spPr>
          <a:xfrm>
            <a:off x="8688993" y="4502186"/>
            <a:ext cx="4041429" cy="4840383"/>
          </a:xfrm>
          <a:prstGeom prst="roundRect">
            <a:avLst>
              <a:gd name="adj" fmla="val 16046"/>
            </a:avLst>
          </a:prstGeom>
          <a:solidFill>
            <a:schemeClr val="accent1">
              <a:lumOff val="13529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33" name="Aim 1"/>
          <p:cNvSpPr txBox="1"/>
          <p:nvPr/>
        </p:nvSpPr>
        <p:spPr>
          <a:xfrm>
            <a:off x="1503520" y="4596575"/>
            <a:ext cx="1136524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r>
              <a:t>Aim 1</a:t>
            </a:r>
          </a:p>
        </p:txBody>
      </p:sp>
      <p:sp>
        <p:nvSpPr>
          <p:cNvPr id="434" name="Characterize whether KIF5A localizes to the legs when Hox10 is knocked out"/>
          <p:cNvSpPr txBox="1"/>
          <p:nvPr/>
        </p:nvSpPr>
        <p:spPr>
          <a:xfrm>
            <a:off x="391916" y="5082226"/>
            <a:ext cx="3695734" cy="1565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Characterize whether KIF5A localizes to the legs when Hox10 is knocked out</a:t>
            </a:r>
          </a:p>
        </p:txBody>
      </p:sp>
      <p:pic>
        <p:nvPicPr>
          <p:cNvPr id="435" name="mouse-somites-vertebrae.jpg" descr="mouse-somites-vertebra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9253" y="6774628"/>
            <a:ext cx="2741060" cy="2336641"/>
          </a:xfrm>
          <a:prstGeom prst="rect">
            <a:avLst/>
          </a:prstGeom>
          <a:ln w="12700">
            <a:miter lim="400000"/>
          </a:ln>
        </p:spPr>
      </p:pic>
      <p:sp>
        <p:nvSpPr>
          <p:cNvPr id="436" name="Aim 3"/>
          <p:cNvSpPr txBox="1"/>
          <p:nvPr/>
        </p:nvSpPr>
        <p:spPr>
          <a:xfrm>
            <a:off x="10056593" y="4429828"/>
            <a:ext cx="1136524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r>
              <a:rPr dirty="0"/>
              <a:t>Aim 3</a:t>
            </a:r>
          </a:p>
        </p:txBody>
      </p:sp>
      <p:sp>
        <p:nvSpPr>
          <p:cNvPr id="437" name="Identify novel proteins that interact with KIF5A targeting the protein to the legs"/>
          <p:cNvSpPr txBox="1"/>
          <p:nvPr/>
        </p:nvSpPr>
        <p:spPr>
          <a:xfrm>
            <a:off x="8777642" y="4828359"/>
            <a:ext cx="3835242" cy="1565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rPr dirty="0"/>
              <a:t>Identify novel proteins that interact with KIF5A targeting the protein to the legs</a:t>
            </a:r>
          </a:p>
        </p:txBody>
      </p:sp>
      <p:sp>
        <p:nvSpPr>
          <p:cNvPr id="438" name="Aim 2"/>
          <p:cNvSpPr txBox="1"/>
          <p:nvPr/>
        </p:nvSpPr>
        <p:spPr>
          <a:xfrm>
            <a:off x="5820059" y="4596575"/>
            <a:ext cx="1136524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r>
              <a:t>Aim 2</a:t>
            </a:r>
          </a:p>
        </p:txBody>
      </p:sp>
      <p:sp>
        <p:nvSpPr>
          <p:cNvPr id="439" name="Identify chemicals that prevent localization of KIF5A by using a chemical screen"/>
          <p:cNvSpPr txBox="1"/>
          <p:nvPr/>
        </p:nvSpPr>
        <p:spPr>
          <a:xfrm>
            <a:off x="4868593" y="5107809"/>
            <a:ext cx="3267614" cy="19342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Identify chemicals that prevent localization of KIF5A by using a chemical screen</a:t>
            </a:r>
          </a:p>
        </p:txBody>
      </p:sp>
      <p:pic>
        <p:nvPicPr>
          <p:cNvPr id="441" name="1-s2.0-S2452302X17300086-gr1.jpg" descr="1-s2.0-S2452302X17300086-gr1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13407" y="7054873"/>
            <a:ext cx="1977985" cy="1776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286E77A-A8E1-9842-847C-6E8FC179E6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427" y="6466677"/>
            <a:ext cx="1051672" cy="271313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" grpId="0" animBg="1"/>
      <p:bldP spid="431" grpId="0" animBg="1"/>
      <p:bldP spid="432" grpId="0" animBg="1"/>
      <p:bldP spid="433" grpId="0" animBg="1"/>
      <p:bldP spid="434" grpId="0" animBg="1"/>
      <p:bldP spid="436" grpId="0" animBg="1"/>
      <p:bldP spid="437" grpId="0" animBg="1"/>
      <p:bldP spid="438" grpId="0" animBg="1"/>
      <p:bldP spid="4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Arrow"/>
          <p:cNvSpPr/>
          <p:nvPr/>
        </p:nvSpPr>
        <p:spPr>
          <a:xfrm>
            <a:off x="46152" y="7096961"/>
            <a:ext cx="3172311" cy="2370486"/>
          </a:xfrm>
          <a:prstGeom prst="rightArrow">
            <a:avLst>
              <a:gd name="adj1" fmla="val 32000"/>
              <a:gd name="adj2" fmla="val 61109"/>
            </a:avLst>
          </a:prstGeom>
          <a:solidFill>
            <a:schemeClr val="accent1">
              <a:lumOff val="13529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44" name="Aim 1: Characterize whether KIF5A localizes to the legs when Hox10 is knocked ou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321310">
              <a:defRPr sz="4400">
                <a:solidFill>
                  <a:schemeClr val="accent1">
                    <a:lumOff val="13529"/>
                  </a:schemeClr>
                </a:solidFill>
              </a:defRPr>
            </a:pPr>
            <a:r>
              <a:t>Aim 1: </a:t>
            </a:r>
            <a:r>
              <a:rPr>
                <a:solidFill>
                  <a:srgbClr val="FFFFFF"/>
                </a:solidFill>
              </a:rPr>
              <a:t>Characterize whether KIF5A localizes to the legs when Hox10 is knocked out</a:t>
            </a:r>
          </a:p>
        </p:txBody>
      </p:sp>
      <p:sp>
        <p:nvSpPr>
          <p:cNvPr id="445" name="Knockout the Hox10 gene"/>
          <p:cNvSpPr txBox="1"/>
          <p:nvPr/>
        </p:nvSpPr>
        <p:spPr>
          <a:xfrm>
            <a:off x="-76285" y="7867524"/>
            <a:ext cx="3035680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Knockout the Hox10 gene</a:t>
            </a:r>
          </a:p>
        </p:txBody>
      </p:sp>
      <p:sp>
        <p:nvSpPr>
          <p:cNvPr id="446" name="Arrow"/>
          <p:cNvSpPr/>
          <p:nvPr/>
        </p:nvSpPr>
        <p:spPr>
          <a:xfrm>
            <a:off x="3290510" y="7096961"/>
            <a:ext cx="3296679" cy="2370486"/>
          </a:xfrm>
          <a:prstGeom prst="rightArrow">
            <a:avLst>
              <a:gd name="adj1" fmla="val 32000"/>
              <a:gd name="adj2" fmla="val 61109"/>
            </a:avLst>
          </a:prstGeom>
          <a:solidFill>
            <a:schemeClr val="accent1">
              <a:lumOff val="13529"/>
              <a:alpha val="65137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47" name="Arrow"/>
          <p:cNvSpPr/>
          <p:nvPr/>
        </p:nvSpPr>
        <p:spPr>
          <a:xfrm>
            <a:off x="6659236" y="7096961"/>
            <a:ext cx="3035680" cy="2370486"/>
          </a:xfrm>
          <a:prstGeom prst="rightArrow">
            <a:avLst>
              <a:gd name="adj1" fmla="val 32000"/>
              <a:gd name="adj2" fmla="val 61109"/>
            </a:avLst>
          </a:prstGeom>
          <a:solidFill>
            <a:schemeClr val="accent1">
              <a:lumOff val="13529"/>
              <a:alpha val="65317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448" name="mouse-somites-vertebrae.jpg" descr="mouse-somites-vertebra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4087" y="2898358"/>
            <a:ext cx="3766642" cy="3210909"/>
          </a:xfrm>
          <a:prstGeom prst="rect">
            <a:avLst/>
          </a:prstGeom>
          <a:ln w="12700">
            <a:miter lim="400000"/>
          </a:ln>
        </p:spPr>
      </p:pic>
      <p:pic>
        <p:nvPicPr>
          <p:cNvPr id="449" name="d880x320.jpeg" descr="d880x320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68153" y="3223598"/>
            <a:ext cx="7041179" cy="256042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51F1193-51C6-ED4A-8631-82AED131F6C6}"/>
              </a:ext>
            </a:extLst>
          </p:cNvPr>
          <p:cNvGrpSpPr/>
          <p:nvPr/>
        </p:nvGrpSpPr>
        <p:grpSpPr>
          <a:xfrm>
            <a:off x="7760577" y="3505443"/>
            <a:ext cx="1359321" cy="1270001"/>
            <a:chOff x="7760577" y="3505443"/>
            <a:chExt cx="1359321" cy="1270001"/>
          </a:xfrm>
        </p:grpSpPr>
        <p:sp>
          <p:nvSpPr>
            <p:cNvPr id="450" name="Oval"/>
            <p:cNvSpPr/>
            <p:nvPr/>
          </p:nvSpPr>
          <p:spPr>
            <a:xfrm>
              <a:off x="7760577" y="3505443"/>
              <a:ext cx="1359321" cy="1270001"/>
            </a:xfrm>
            <a:prstGeom prst="ellipse">
              <a:avLst/>
            </a:prstGeom>
            <a:solidFill>
              <a:srgbClr val="FFFFFF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2200" b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pic>
          <p:nvPicPr>
            <p:cNvPr id="451" name="DNA_16x9_0.jpg" descr="DNA_16x9_0.jp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7841346" y="3803733"/>
              <a:ext cx="1197784" cy="673422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452" name="Circle"/>
          <p:cNvSpPr/>
          <p:nvPr/>
        </p:nvSpPr>
        <p:spPr>
          <a:xfrm>
            <a:off x="7851817" y="5645751"/>
            <a:ext cx="1270001" cy="12700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53" name="Crisper Cas9"/>
          <p:cNvSpPr txBox="1"/>
          <p:nvPr/>
        </p:nvSpPr>
        <p:spPr>
          <a:xfrm>
            <a:off x="7807157" y="5867887"/>
            <a:ext cx="1359321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dirty="0"/>
              <a:t>Crisper Cas9</a:t>
            </a:r>
          </a:p>
        </p:txBody>
      </p:sp>
      <p:sp>
        <p:nvSpPr>
          <p:cNvPr id="454" name="Line"/>
          <p:cNvSpPr/>
          <p:nvPr/>
        </p:nvSpPr>
        <p:spPr>
          <a:xfrm flipV="1">
            <a:off x="8486818" y="4792195"/>
            <a:ext cx="1" cy="836805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55" name="Railroad Crossing"/>
          <p:cNvSpPr/>
          <p:nvPr/>
        </p:nvSpPr>
        <p:spPr>
          <a:xfrm>
            <a:off x="7758657" y="3458863"/>
            <a:ext cx="1363161" cy="13631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9" y="0"/>
                </a:moveTo>
                <a:cubicBezTo>
                  <a:pt x="4844" y="0"/>
                  <a:pt x="0" y="4844"/>
                  <a:pt x="0" y="10799"/>
                </a:cubicBezTo>
                <a:cubicBezTo>
                  <a:pt x="0" y="16754"/>
                  <a:pt x="4844" y="21600"/>
                  <a:pt x="10799" y="21600"/>
                </a:cubicBezTo>
                <a:cubicBezTo>
                  <a:pt x="16754" y="21600"/>
                  <a:pt x="21600" y="16754"/>
                  <a:pt x="21600" y="10799"/>
                </a:cubicBezTo>
                <a:cubicBezTo>
                  <a:pt x="21600" y="4844"/>
                  <a:pt x="16754" y="0"/>
                  <a:pt x="10799" y="0"/>
                </a:cubicBezTo>
                <a:close/>
                <a:moveTo>
                  <a:pt x="10799" y="792"/>
                </a:moveTo>
                <a:cubicBezTo>
                  <a:pt x="13009" y="792"/>
                  <a:pt x="15054" y="1511"/>
                  <a:pt x="16712" y="2729"/>
                </a:cubicBezTo>
                <a:lnTo>
                  <a:pt x="10799" y="8641"/>
                </a:lnTo>
                <a:lnTo>
                  <a:pt x="4888" y="2729"/>
                </a:lnTo>
                <a:cubicBezTo>
                  <a:pt x="6546" y="1511"/>
                  <a:pt x="8589" y="792"/>
                  <a:pt x="10799" y="792"/>
                </a:cubicBezTo>
                <a:close/>
                <a:moveTo>
                  <a:pt x="2729" y="4888"/>
                </a:moveTo>
                <a:lnTo>
                  <a:pt x="8641" y="10799"/>
                </a:lnTo>
                <a:lnTo>
                  <a:pt x="2729" y="16712"/>
                </a:lnTo>
                <a:cubicBezTo>
                  <a:pt x="1511" y="15054"/>
                  <a:pt x="792" y="13009"/>
                  <a:pt x="792" y="10799"/>
                </a:cubicBezTo>
                <a:cubicBezTo>
                  <a:pt x="792" y="8589"/>
                  <a:pt x="1511" y="6546"/>
                  <a:pt x="2729" y="4888"/>
                </a:cubicBezTo>
                <a:close/>
                <a:moveTo>
                  <a:pt x="18871" y="4888"/>
                </a:moveTo>
                <a:cubicBezTo>
                  <a:pt x="20089" y="6546"/>
                  <a:pt x="20808" y="8589"/>
                  <a:pt x="20808" y="10799"/>
                </a:cubicBezTo>
                <a:cubicBezTo>
                  <a:pt x="20808" y="13009"/>
                  <a:pt x="20089" y="15054"/>
                  <a:pt x="18871" y="16712"/>
                </a:cubicBezTo>
                <a:lnTo>
                  <a:pt x="12959" y="10799"/>
                </a:lnTo>
                <a:lnTo>
                  <a:pt x="18871" y="4888"/>
                </a:lnTo>
                <a:close/>
                <a:moveTo>
                  <a:pt x="10799" y="12959"/>
                </a:moveTo>
                <a:lnTo>
                  <a:pt x="16712" y="18871"/>
                </a:lnTo>
                <a:cubicBezTo>
                  <a:pt x="15054" y="20089"/>
                  <a:pt x="13009" y="20808"/>
                  <a:pt x="10799" y="20808"/>
                </a:cubicBezTo>
                <a:cubicBezTo>
                  <a:pt x="8589" y="20808"/>
                  <a:pt x="6546" y="20089"/>
                  <a:pt x="4888" y="18871"/>
                </a:cubicBezTo>
                <a:lnTo>
                  <a:pt x="10799" y="12959"/>
                </a:lnTo>
                <a:close/>
              </a:path>
            </a:pathLst>
          </a:custGeom>
          <a:solidFill>
            <a:schemeClr val="accent1">
              <a:lumOff val="13529"/>
              <a:alpha val="68898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56" name="Hox 10"/>
          <p:cNvSpPr txBox="1"/>
          <p:nvPr/>
        </p:nvSpPr>
        <p:spPr>
          <a:xfrm>
            <a:off x="7883367" y="3622860"/>
            <a:ext cx="1113741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dirty="0" err="1"/>
              <a:t>Hox</a:t>
            </a:r>
            <a:r>
              <a:rPr dirty="0"/>
              <a:t> 10</a:t>
            </a:r>
          </a:p>
        </p:txBody>
      </p:sp>
      <p:sp>
        <p:nvSpPr>
          <p:cNvPr id="457" name="Arrow"/>
          <p:cNvSpPr/>
          <p:nvPr/>
        </p:nvSpPr>
        <p:spPr>
          <a:xfrm>
            <a:off x="9766964" y="7096961"/>
            <a:ext cx="3172311" cy="2370486"/>
          </a:xfrm>
          <a:prstGeom prst="rightArrow">
            <a:avLst>
              <a:gd name="adj1" fmla="val 32000"/>
              <a:gd name="adj2" fmla="val 61109"/>
            </a:avLst>
          </a:prstGeom>
          <a:solidFill>
            <a:schemeClr val="accent1">
              <a:lumOff val="13529"/>
              <a:alpha val="6559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58" name="Expression levels of KIF5A"/>
          <p:cNvSpPr txBox="1"/>
          <p:nvPr/>
        </p:nvSpPr>
        <p:spPr>
          <a:xfrm>
            <a:off x="6522605" y="7867524"/>
            <a:ext cx="3035681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 Expression levels of KIF5A</a:t>
            </a:r>
          </a:p>
        </p:txBody>
      </p:sp>
      <p:sp>
        <p:nvSpPr>
          <p:cNvPr id="459" name="Observe localization of KIF5A"/>
          <p:cNvSpPr txBox="1"/>
          <p:nvPr/>
        </p:nvSpPr>
        <p:spPr>
          <a:xfrm>
            <a:off x="3223160" y="7867524"/>
            <a:ext cx="3172311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Observe localization of KIF5A</a:t>
            </a:r>
          </a:p>
        </p:txBody>
      </p:sp>
      <p:sp>
        <p:nvSpPr>
          <p:cNvPr id="460" name="Screen for phenotype"/>
          <p:cNvSpPr txBox="1"/>
          <p:nvPr/>
        </p:nvSpPr>
        <p:spPr>
          <a:xfrm>
            <a:off x="9732040" y="7867524"/>
            <a:ext cx="3172311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Screen for phenotype</a:t>
            </a:r>
          </a:p>
        </p:txBody>
      </p:sp>
    </p:spTree>
    <p:extLst>
      <p:ext uri="{BB962C8B-B14F-4D97-AF65-F5344CB8AC3E}">
        <p14:creationId xmlns:p14="http://schemas.microsoft.com/office/powerpoint/2010/main" val="36644825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Arrow"/>
          <p:cNvSpPr/>
          <p:nvPr/>
        </p:nvSpPr>
        <p:spPr>
          <a:xfrm>
            <a:off x="46152" y="7096961"/>
            <a:ext cx="3172311" cy="2370486"/>
          </a:xfrm>
          <a:prstGeom prst="rightArrow">
            <a:avLst>
              <a:gd name="adj1" fmla="val 32000"/>
              <a:gd name="adj2" fmla="val 61109"/>
            </a:avLst>
          </a:prstGeom>
          <a:solidFill>
            <a:schemeClr val="accent1">
              <a:lumOff val="13529"/>
              <a:alpha val="65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85" name="Aim 1: Characterize whether KIF5A localizes to the legs when Hox10 is knocked ou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321310">
              <a:defRPr sz="4400">
                <a:solidFill>
                  <a:schemeClr val="accent1">
                    <a:lumOff val="13529"/>
                  </a:schemeClr>
                </a:solidFill>
              </a:defRPr>
            </a:pPr>
            <a:r>
              <a:rPr dirty="0"/>
              <a:t>Aim 1: </a:t>
            </a:r>
            <a:r>
              <a:rPr dirty="0">
                <a:solidFill>
                  <a:srgbClr val="FFFFFF"/>
                </a:solidFill>
              </a:rPr>
              <a:t>Characterize whether KIF5A localizes to the legs when Hox10 is knocked out</a:t>
            </a:r>
            <a:r>
              <a:rPr lang="en-US" dirty="0">
                <a:solidFill>
                  <a:srgbClr val="FFFFFF"/>
                </a:solidFill>
              </a:rPr>
              <a:t> using qPCR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486" name="Knockout the Hox10 gene"/>
          <p:cNvSpPr txBox="1"/>
          <p:nvPr/>
        </p:nvSpPr>
        <p:spPr>
          <a:xfrm>
            <a:off x="-76285" y="7867524"/>
            <a:ext cx="3035680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Knockout the Hox10 gene</a:t>
            </a:r>
          </a:p>
        </p:txBody>
      </p:sp>
      <p:sp>
        <p:nvSpPr>
          <p:cNvPr id="487" name="Arrow"/>
          <p:cNvSpPr/>
          <p:nvPr/>
        </p:nvSpPr>
        <p:spPr>
          <a:xfrm>
            <a:off x="6400437" y="7096961"/>
            <a:ext cx="3296679" cy="2370486"/>
          </a:xfrm>
          <a:prstGeom prst="rightArrow">
            <a:avLst>
              <a:gd name="adj1" fmla="val 32000"/>
              <a:gd name="adj2" fmla="val 61109"/>
            </a:avLst>
          </a:prstGeom>
          <a:solidFill>
            <a:schemeClr val="accent1">
              <a:lumOff val="13529"/>
              <a:alpha val="64999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88" name="Arrow"/>
          <p:cNvSpPr/>
          <p:nvPr/>
        </p:nvSpPr>
        <p:spPr>
          <a:xfrm>
            <a:off x="3285812" y="7129114"/>
            <a:ext cx="3035680" cy="2370486"/>
          </a:xfrm>
          <a:prstGeom prst="rightArrow">
            <a:avLst>
              <a:gd name="adj1" fmla="val 32000"/>
              <a:gd name="adj2" fmla="val 61109"/>
            </a:avLst>
          </a:prstGeom>
          <a:solidFill>
            <a:schemeClr val="accent1">
              <a:lumOff val="13529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89" name="Arrow"/>
          <p:cNvSpPr/>
          <p:nvPr/>
        </p:nvSpPr>
        <p:spPr>
          <a:xfrm>
            <a:off x="9766964" y="7096961"/>
            <a:ext cx="3172311" cy="2370486"/>
          </a:xfrm>
          <a:prstGeom prst="rightArrow">
            <a:avLst>
              <a:gd name="adj1" fmla="val 32000"/>
              <a:gd name="adj2" fmla="val 61109"/>
            </a:avLst>
          </a:prstGeom>
          <a:solidFill>
            <a:schemeClr val="accent1">
              <a:lumOff val="13529"/>
              <a:alpha val="6559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90" name="Expression levels of KIF5A"/>
          <p:cNvSpPr txBox="1"/>
          <p:nvPr/>
        </p:nvSpPr>
        <p:spPr>
          <a:xfrm>
            <a:off x="3112057" y="7899677"/>
            <a:ext cx="3035681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 Expression levels of KIF5A</a:t>
            </a:r>
          </a:p>
        </p:txBody>
      </p:sp>
      <p:sp>
        <p:nvSpPr>
          <p:cNvPr id="491" name="Observe localization of KIF5A"/>
          <p:cNvSpPr txBox="1"/>
          <p:nvPr/>
        </p:nvSpPr>
        <p:spPr>
          <a:xfrm>
            <a:off x="6333088" y="7867524"/>
            <a:ext cx="3172311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Observe localization of KIF5A</a:t>
            </a:r>
          </a:p>
        </p:txBody>
      </p:sp>
      <p:sp>
        <p:nvSpPr>
          <p:cNvPr id="492" name="Screen for phenotype"/>
          <p:cNvSpPr txBox="1"/>
          <p:nvPr/>
        </p:nvSpPr>
        <p:spPr>
          <a:xfrm>
            <a:off x="9732040" y="7867524"/>
            <a:ext cx="3172311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Screen for phenotype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F39A60-6B7F-6344-9663-DEF2591E36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824" y="2708657"/>
            <a:ext cx="9899293" cy="361774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Arrow"/>
          <p:cNvSpPr/>
          <p:nvPr/>
        </p:nvSpPr>
        <p:spPr>
          <a:xfrm>
            <a:off x="46152" y="7096961"/>
            <a:ext cx="3172311" cy="2370486"/>
          </a:xfrm>
          <a:prstGeom prst="rightArrow">
            <a:avLst>
              <a:gd name="adj1" fmla="val 32000"/>
              <a:gd name="adj2" fmla="val 61109"/>
            </a:avLst>
          </a:prstGeom>
          <a:solidFill>
            <a:schemeClr val="accent1">
              <a:lumOff val="13529"/>
              <a:alpha val="65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63" name="Aim 1: Characterize whether KIF5A localizes to the legs when Hox10 is knocked ou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321310">
              <a:defRPr sz="4400">
                <a:solidFill>
                  <a:schemeClr val="accent1">
                    <a:lumOff val="13529"/>
                  </a:schemeClr>
                </a:solidFill>
              </a:defRPr>
            </a:pPr>
            <a:r>
              <a:t>Aim 1: </a:t>
            </a:r>
            <a:r>
              <a:rPr>
                <a:solidFill>
                  <a:srgbClr val="FFFFFF"/>
                </a:solidFill>
              </a:rPr>
              <a:t>Characterize whether KIF5A localizes to the legs when Hox10 is knocked out</a:t>
            </a:r>
          </a:p>
        </p:txBody>
      </p:sp>
      <p:sp>
        <p:nvSpPr>
          <p:cNvPr id="464" name="Knockout the Hox10 gene"/>
          <p:cNvSpPr txBox="1"/>
          <p:nvPr/>
        </p:nvSpPr>
        <p:spPr>
          <a:xfrm>
            <a:off x="-76285" y="7867524"/>
            <a:ext cx="3035680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Knockout the Hox10 gene</a:t>
            </a:r>
          </a:p>
        </p:txBody>
      </p:sp>
      <p:sp>
        <p:nvSpPr>
          <p:cNvPr id="465" name="Arrow"/>
          <p:cNvSpPr/>
          <p:nvPr/>
        </p:nvSpPr>
        <p:spPr>
          <a:xfrm>
            <a:off x="6351691" y="7077043"/>
            <a:ext cx="3296679" cy="2370486"/>
          </a:xfrm>
          <a:prstGeom prst="rightArrow">
            <a:avLst>
              <a:gd name="adj1" fmla="val 32000"/>
              <a:gd name="adj2" fmla="val 61109"/>
            </a:avLst>
          </a:prstGeom>
          <a:solidFill>
            <a:schemeClr val="accent1">
              <a:lumOff val="13529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66" name="Arrow"/>
          <p:cNvSpPr/>
          <p:nvPr/>
        </p:nvSpPr>
        <p:spPr>
          <a:xfrm>
            <a:off x="3237939" y="7111264"/>
            <a:ext cx="3035680" cy="2370486"/>
          </a:xfrm>
          <a:prstGeom prst="rightArrow">
            <a:avLst>
              <a:gd name="adj1" fmla="val 32000"/>
              <a:gd name="adj2" fmla="val 61109"/>
            </a:avLst>
          </a:prstGeom>
          <a:solidFill>
            <a:schemeClr val="accent1">
              <a:lumOff val="13529"/>
              <a:alpha val="65317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67" name="Arrow"/>
          <p:cNvSpPr/>
          <p:nvPr/>
        </p:nvSpPr>
        <p:spPr>
          <a:xfrm>
            <a:off x="9766964" y="7096961"/>
            <a:ext cx="3172311" cy="2370486"/>
          </a:xfrm>
          <a:prstGeom prst="rightArrow">
            <a:avLst>
              <a:gd name="adj1" fmla="val 32000"/>
              <a:gd name="adj2" fmla="val 61109"/>
            </a:avLst>
          </a:prstGeom>
          <a:solidFill>
            <a:schemeClr val="accent1">
              <a:lumOff val="13529"/>
              <a:alpha val="6559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68" name="Expression levels of KIF5A"/>
          <p:cNvSpPr txBox="1"/>
          <p:nvPr/>
        </p:nvSpPr>
        <p:spPr>
          <a:xfrm>
            <a:off x="3101308" y="7881827"/>
            <a:ext cx="3035681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 Expression levels of KIF5A</a:t>
            </a:r>
          </a:p>
        </p:txBody>
      </p:sp>
      <p:sp>
        <p:nvSpPr>
          <p:cNvPr id="469" name="Observe localization of KIF5A"/>
          <p:cNvSpPr txBox="1"/>
          <p:nvPr/>
        </p:nvSpPr>
        <p:spPr>
          <a:xfrm>
            <a:off x="6284341" y="7847606"/>
            <a:ext cx="3172311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rPr dirty="0"/>
              <a:t>Observe localization of KIF5A</a:t>
            </a:r>
          </a:p>
        </p:txBody>
      </p:sp>
      <p:sp>
        <p:nvSpPr>
          <p:cNvPr id="470" name="Screen for phenotype"/>
          <p:cNvSpPr txBox="1"/>
          <p:nvPr/>
        </p:nvSpPr>
        <p:spPr>
          <a:xfrm>
            <a:off x="9732040" y="7867524"/>
            <a:ext cx="3172311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Screen for phenotype</a:t>
            </a:r>
          </a:p>
        </p:txBody>
      </p:sp>
      <p:grpSp>
        <p:nvGrpSpPr>
          <p:cNvPr id="475" name="Group"/>
          <p:cNvGrpSpPr/>
          <p:nvPr/>
        </p:nvGrpSpPr>
        <p:grpSpPr>
          <a:xfrm>
            <a:off x="616815" y="2560628"/>
            <a:ext cx="4521883" cy="1644322"/>
            <a:chOff x="0" y="0"/>
            <a:chExt cx="4521882" cy="1644320"/>
          </a:xfrm>
        </p:grpSpPr>
        <p:pic>
          <p:nvPicPr>
            <p:cNvPr id="471" name="d880x320.jpeg" descr="d880x320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4521883" cy="16443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72" name="Circle"/>
            <p:cNvSpPr/>
            <p:nvPr/>
          </p:nvSpPr>
          <p:spPr>
            <a:xfrm>
              <a:off x="1491490" y="162261"/>
              <a:ext cx="932710" cy="932711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pic>
          <p:nvPicPr>
            <p:cNvPr id="473" name="DNA_16x9_0.jpg" descr="DNA_16x9_0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552217" y="400564"/>
              <a:ext cx="811255" cy="45610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74" name="Railroad Crossing"/>
            <p:cNvSpPr/>
            <p:nvPr/>
          </p:nvSpPr>
          <p:spPr>
            <a:xfrm>
              <a:off x="1491490" y="162261"/>
              <a:ext cx="932710" cy="932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9" y="0"/>
                  </a:moveTo>
                  <a:cubicBezTo>
                    <a:pt x="4844" y="0"/>
                    <a:pt x="0" y="4844"/>
                    <a:pt x="0" y="10799"/>
                  </a:cubicBezTo>
                  <a:cubicBezTo>
                    <a:pt x="0" y="16754"/>
                    <a:pt x="4844" y="21600"/>
                    <a:pt x="10799" y="21600"/>
                  </a:cubicBezTo>
                  <a:cubicBezTo>
                    <a:pt x="16754" y="21600"/>
                    <a:pt x="21600" y="16754"/>
                    <a:pt x="21600" y="10799"/>
                  </a:cubicBezTo>
                  <a:cubicBezTo>
                    <a:pt x="21600" y="4844"/>
                    <a:pt x="16754" y="0"/>
                    <a:pt x="10799" y="0"/>
                  </a:cubicBezTo>
                  <a:close/>
                  <a:moveTo>
                    <a:pt x="10799" y="792"/>
                  </a:moveTo>
                  <a:cubicBezTo>
                    <a:pt x="13009" y="792"/>
                    <a:pt x="15054" y="1511"/>
                    <a:pt x="16712" y="2729"/>
                  </a:cubicBezTo>
                  <a:lnTo>
                    <a:pt x="10799" y="8641"/>
                  </a:lnTo>
                  <a:lnTo>
                    <a:pt x="4888" y="2729"/>
                  </a:lnTo>
                  <a:cubicBezTo>
                    <a:pt x="6546" y="1511"/>
                    <a:pt x="8589" y="792"/>
                    <a:pt x="10799" y="792"/>
                  </a:cubicBezTo>
                  <a:close/>
                  <a:moveTo>
                    <a:pt x="2729" y="4888"/>
                  </a:moveTo>
                  <a:lnTo>
                    <a:pt x="8641" y="10799"/>
                  </a:lnTo>
                  <a:lnTo>
                    <a:pt x="2729" y="16712"/>
                  </a:lnTo>
                  <a:cubicBezTo>
                    <a:pt x="1511" y="15054"/>
                    <a:pt x="792" y="13009"/>
                    <a:pt x="792" y="10799"/>
                  </a:cubicBezTo>
                  <a:cubicBezTo>
                    <a:pt x="792" y="8589"/>
                    <a:pt x="1511" y="6546"/>
                    <a:pt x="2729" y="4888"/>
                  </a:cubicBezTo>
                  <a:close/>
                  <a:moveTo>
                    <a:pt x="18871" y="4888"/>
                  </a:moveTo>
                  <a:cubicBezTo>
                    <a:pt x="20089" y="6546"/>
                    <a:pt x="20808" y="8589"/>
                    <a:pt x="20808" y="10799"/>
                  </a:cubicBezTo>
                  <a:cubicBezTo>
                    <a:pt x="20808" y="13009"/>
                    <a:pt x="20089" y="15054"/>
                    <a:pt x="18871" y="16712"/>
                  </a:cubicBezTo>
                  <a:lnTo>
                    <a:pt x="12959" y="10799"/>
                  </a:lnTo>
                  <a:lnTo>
                    <a:pt x="18871" y="4888"/>
                  </a:lnTo>
                  <a:close/>
                  <a:moveTo>
                    <a:pt x="10799" y="12959"/>
                  </a:moveTo>
                  <a:lnTo>
                    <a:pt x="16712" y="18871"/>
                  </a:lnTo>
                  <a:cubicBezTo>
                    <a:pt x="15054" y="20089"/>
                    <a:pt x="13009" y="20808"/>
                    <a:pt x="10799" y="20808"/>
                  </a:cubicBezTo>
                  <a:cubicBezTo>
                    <a:pt x="8589" y="20808"/>
                    <a:pt x="6546" y="20089"/>
                    <a:pt x="4888" y="18871"/>
                  </a:cubicBezTo>
                  <a:lnTo>
                    <a:pt x="10799" y="12959"/>
                  </a:lnTo>
                  <a:close/>
                </a:path>
              </a:pathLst>
            </a:custGeom>
            <a:solidFill>
              <a:schemeClr val="accent1">
                <a:lumOff val="13529"/>
                <a:alpha val="68898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pic>
        <p:nvPicPr>
          <p:cNvPr id="476" name="d880x320.jpeg" descr="d880x32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7423" y="4964944"/>
            <a:ext cx="4521883" cy="1644322"/>
          </a:xfrm>
          <a:prstGeom prst="rect">
            <a:avLst/>
          </a:prstGeom>
          <a:ln w="12700">
            <a:miter lim="400000"/>
          </a:ln>
        </p:spPr>
      </p:pic>
      <p:sp>
        <p:nvSpPr>
          <p:cNvPr id="477" name="Wild Type"/>
          <p:cNvSpPr txBox="1"/>
          <p:nvPr/>
        </p:nvSpPr>
        <p:spPr>
          <a:xfrm>
            <a:off x="1819979" y="6622584"/>
            <a:ext cx="1502055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Wild Type</a:t>
            </a:r>
          </a:p>
        </p:txBody>
      </p:sp>
      <p:sp>
        <p:nvSpPr>
          <p:cNvPr id="478" name="Mutant"/>
          <p:cNvSpPr txBox="1"/>
          <p:nvPr/>
        </p:nvSpPr>
        <p:spPr>
          <a:xfrm>
            <a:off x="1862829" y="4287262"/>
            <a:ext cx="1141782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Mutant</a:t>
            </a:r>
          </a:p>
        </p:txBody>
      </p:sp>
      <p:sp>
        <p:nvSpPr>
          <p:cNvPr id="479" name="Fish"/>
          <p:cNvSpPr/>
          <p:nvPr/>
        </p:nvSpPr>
        <p:spPr>
          <a:xfrm>
            <a:off x="7134336" y="2523602"/>
            <a:ext cx="3296678" cy="12650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2" h="21038" extrusionOk="0">
                <a:moveTo>
                  <a:pt x="11235" y="8"/>
                </a:moveTo>
                <a:cubicBezTo>
                  <a:pt x="11182" y="31"/>
                  <a:pt x="11132" y="99"/>
                  <a:pt x="11094" y="209"/>
                </a:cubicBezTo>
                <a:cubicBezTo>
                  <a:pt x="10679" y="1433"/>
                  <a:pt x="9369" y="5276"/>
                  <a:pt x="9198" y="5616"/>
                </a:cubicBezTo>
                <a:cubicBezTo>
                  <a:pt x="9095" y="5819"/>
                  <a:pt x="9509" y="6327"/>
                  <a:pt x="9944" y="6778"/>
                </a:cubicBezTo>
                <a:cubicBezTo>
                  <a:pt x="6449" y="8307"/>
                  <a:pt x="4876" y="10664"/>
                  <a:pt x="3123" y="8573"/>
                </a:cubicBezTo>
                <a:cubicBezTo>
                  <a:pt x="1881" y="7091"/>
                  <a:pt x="1092" y="5440"/>
                  <a:pt x="203" y="5778"/>
                </a:cubicBezTo>
                <a:cubicBezTo>
                  <a:pt x="240" y="8738"/>
                  <a:pt x="834" y="11471"/>
                  <a:pt x="834" y="11471"/>
                </a:cubicBezTo>
                <a:cubicBezTo>
                  <a:pt x="834" y="11471"/>
                  <a:pt x="95" y="14810"/>
                  <a:pt x="0" y="16937"/>
                </a:cubicBezTo>
                <a:cubicBezTo>
                  <a:pt x="1837" y="17082"/>
                  <a:pt x="3541" y="13698"/>
                  <a:pt x="4601" y="13988"/>
                </a:cubicBezTo>
                <a:cubicBezTo>
                  <a:pt x="4813" y="14046"/>
                  <a:pt x="5152" y="14222"/>
                  <a:pt x="5586" y="14467"/>
                </a:cubicBezTo>
                <a:cubicBezTo>
                  <a:pt x="5315" y="14882"/>
                  <a:pt x="5094" y="15004"/>
                  <a:pt x="4976" y="15039"/>
                </a:cubicBezTo>
                <a:cubicBezTo>
                  <a:pt x="4923" y="15055"/>
                  <a:pt x="4879" y="15162"/>
                  <a:pt x="4876" y="15300"/>
                </a:cubicBezTo>
                <a:cubicBezTo>
                  <a:pt x="4846" y="16608"/>
                  <a:pt x="5056" y="18308"/>
                  <a:pt x="5160" y="19061"/>
                </a:cubicBezTo>
                <a:cubicBezTo>
                  <a:pt x="5195" y="19313"/>
                  <a:pt x="5293" y="19466"/>
                  <a:pt x="5396" y="19433"/>
                </a:cubicBezTo>
                <a:cubicBezTo>
                  <a:pt x="5637" y="19355"/>
                  <a:pt x="6464" y="18449"/>
                  <a:pt x="7100" y="17514"/>
                </a:cubicBezTo>
                <a:cubicBezTo>
                  <a:pt x="7943" y="16277"/>
                  <a:pt x="8861" y="16266"/>
                  <a:pt x="8861" y="16266"/>
                </a:cubicBezTo>
                <a:cubicBezTo>
                  <a:pt x="9327" y="16491"/>
                  <a:pt x="9806" y="16702"/>
                  <a:pt x="10291" y="16886"/>
                </a:cubicBezTo>
                <a:cubicBezTo>
                  <a:pt x="10140" y="18742"/>
                  <a:pt x="9464" y="21586"/>
                  <a:pt x="10262" y="20946"/>
                </a:cubicBezTo>
                <a:cubicBezTo>
                  <a:pt x="11145" y="20238"/>
                  <a:pt x="12134" y="18328"/>
                  <a:pt x="12550" y="17475"/>
                </a:cubicBezTo>
                <a:cubicBezTo>
                  <a:pt x="12769" y="17501"/>
                  <a:pt x="12984" y="17514"/>
                  <a:pt x="13196" y="17514"/>
                </a:cubicBezTo>
                <a:cubicBezTo>
                  <a:pt x="14021" y="17514"/>
                  <a:pt x="14952" y="17271"/>
                  <a:pt x="15883" y="16886"/>
                </a:cubicBezTo>
                <a:cubicBezTo>
                  <a:pt x="15916" y="17534"/>
                  <a:pt x="15950" y="18451"/>
                  <a:pt x="15941" y="19377"/>
                </a:cubicBezTo>
                <a:cubicBezTo>
                  <a:pt x="15937" y="19845"/>
                  <a:pt x="16148" y="20115"/>
                  <a:pt x="16293" y="19830"/>
                </a:cubicBezTo>
                <a:cubicBezTo>
                  <a:pt x="16847" y="18744"/>
                  <a:pt x="17302" y="16924"/>
                  <a:pt x="17495" y="16086"/>
                </a:cubicBezTo>
                <a:cubicBezTo>
                  <a:pt x="19657" y="14841"/>
                  <a:pt x="21472" y="13116"/>
                  <a:pt x="21472" y="12343"/>
                </a:cubicBezTo>
                <a:cubicBezTo>
                  <a:pt x="21472" y="12028"/>
                  <a:pt x="20941" y="12244"/>
                  <a:pt x="20941" y="12244"/>
                </a:cubicBezTo>
                <a:cubicBezTo>
                  <a:pt x="20941" y="12244"/>
                  <a:pt x="21600" y="11445"/>
                  <a:pt x="21433" y="10843"/>
                </a:cubicBezTo>
                <a:cubicBezTo>
                  <a:pt x="21121" y="9712"/>
                  <a:pt x="18460" y="5605"/>
                  <a:pt x="13846" y="5787"/>
                </a:cubicBezTo>
                <a:cubicBezTo>
                  <a:pt x="13671" y="5358"/>
                  <a:pt x="13372" y="4650"/>
                  <a:pt x="13079" y="3855"/>
                </a:cubicBezTo>
                <a:cubicBezTo>
                  <a:pt x="12562" y="2448"/>
                  <a:pt x="11708" y="539"/>
                  <a:pt x="11394" y="81"/>
                </a:cubicBezTo>
                <a:cubicBezTo>
                  <a:pt x="11344" y="9"/>
                  <a:pt x="11288" y="-14"/>
                  <a:pt x="11235" y="8"/>
                </a:cubicBezTo>
                <a:close/>
              </a:path>
            </a:pathLst>
          </a:custGeom>
          <a:gradFill>
            <a:gsLst>
              <a:gs pos="0">
                <a:srgbClr val="A9D59C"/>
              </a:gs>
              <a:gs pos="100000">
                <a:srgbClr val="A1D59F"/>
              </a:gs>
            </a:gsLst>
            <a:lin ang="1080516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80" name="Fish"/>
          <p:cNvSpPr/>
          <p:nvPr/>
        </p:nvSpPr>
        <p:spPr>
          <a:xfrm>
            <a:off x="7134336" y="4810281"/>
            <a:ext cx="3296678" cy="12650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2" h="21038" extrusionOk="0">
                <a:moveTo>
                  <a:pt x="11235" y="8"/>
                </a:moveTo>
                <a:cubicBezTo>
                  <a:pt x="11182" y="31"/>
                  <a:pt x="11132" y="99"/>
                  <a:pt x="11094" y="209"/>
                </a:cubicBezTo>
                <a:cubicBezTo>
                  <a:pt x="10679" y="1433"/>
                  <a:pt x="9369" y="5276"/>
                  <a:pt x="9198" y="5616"/>
                </a:cubicBezTo>
                <a:cubicBezTo>
                  <a:pt x="9095" y="5819"/>
                  <a:pt x="9509" y="6327"/>
                  <a:pt x="9944" y="6778"/>
                </a:cubicBezTo>
                <a:cubicBezTo>
                  <a:pt x="6449" y="8307"/>
                  <a:pt x="4876" y="10664"/>
                  <a:pt x="3123" y="8573"/>
                </a:cubicBezTo>
                <a:cubicBezTo>
                  <a:pt x="1881" y="7091"/>
                  <a:pt x="1092" y="5440"/>
                  <a:pt x="203" y="5778"/>
                </a:cubicBezTo>
                <a:cubicBezTo>
                  <a:pt x="240" y="8738"/>
                  <a:pt x="834" y="11471"/>
                  <a:pt x="834" y="11471"/>
                </a:cubicBezTo>
                <a:cubicBezTo>
                  <a:pt x="834" y="11471"/>
                  <a:pt x="95" y="14810"/>
                  <a:pt x="0" y="16937"/>
                </a:cubicBezTo>
                <a:cubicBezTo>
                  <a:pt x="1837" y="17082"/>
                  <a:pt x="3541" y="13698"/>
                  <a:pt x="4601" y="13988"/>
                </a:cubicBezTo>
                <a:cubicBezTo>
                  <a:pt x="4813" y="14046"/>
                  <a:pt x="5152" y="14222"/>
                  <a:pt x="5586" y="14467"/>
                </a:cubicBezTo>
                <a:cubicBezTo>
                  <a:pt x="5315" y="14882"/>
                  <a:pt x="5094" y="15004"/>
                  <a:pt x="4976" y="15039"/>
                </a:cubicBezTo>
                <a:cubicBezTo>
                  <a:pt x="4923" y="15055"/>
                  <a:pt x="4879" y="15162"/>
                  <a:pt x="4876" y="15300"/>
                </a:cubicBezTo>
                <a:cubicBezTo>
                  <a:pt x="4846" y="16608"/>
                  <a:pt x="5056" y="18308"/>
                  <a:pt x="5160" y="19061"/>
                </a:cubicBezTo>
                <a:cubicBezTo>
                  <a:pt x="5195" y="19313"/>
                  <a:pt x="5293" y="19466"/>
                  <a:pt x="5396" y="19433"/>
                </a:cubicBezTo>
                <a:cubicBezTo>
                  <a:pt x="5637" y="19355"/>
                  <a:pt x="6464" y="18449"/>
                  <a:pt x="7100" y="17514"/>
                </a:cubicBezTo>
                <a:cubicBezTo>
                  <a:pt x="7943" y="16277"/>
                  <a:pt x="8861" y="16266"/>
                  <a:pt x="8861" y="16266"/>
                </a:cubicBezTo>
                <a:cubicBezTo>
                  <a:pt x="9327" y="16491"/>
                  <a:pt x="9806" y="16702"/>
                  <a:pt x="10291" y="16886"/>
                </a:cubicBezTo>
                <a:cubicBezTo>
                  <a:pt x="10140" y="18742"/>
                  <a:pt x="9464" y="21586"/>
                  <a:pt x="10262" y="20946"/>
                </a:cubicBezTo>
                <a:cubicBezTo>
                  <a:pt x="11145" y="20238"/>
                  <a:pt x="12134" y="18328"/>
                  <a:pt x="12550" y="17475"/>
                </a:cubicBezTo>
                <a:cubicBezTo>
                  <a:pt x="12769" y="17501"/>
                  <a:pt x="12984" y="17514"/>
                  <a:pt x="13196" y="17514"/>
                </a:cubicBezTo>
                <a:cubicBezTo>
                  <a:pt x="14021" y="17514"/>
                  <a:pt x="14952" y="17271"/>
                  <a:pt x="15883" y="16886"/>
                </a:cubicBezTo>
                <a:cubicBezTo>
                  <a:pt x="15916" y="17534"/>
                  <a:pt x="15950" y="18451"/>
                  <a:pt x="15941" y="19377"/>
                </a:cubicBezTo>
                <a:cubicBezTo>
                  <a:pt x="15937" y="19845"/>
                  <a:pt x="16148" y="20115"/>
                  <a:pt x="16293" y="19830"/>
                </a:cubicBezTo>
                <a:cubicBezTo>
                  <a:pt x="16847" y="18744"/>
                  <a:pt x="17302" y="16924"/>
                  <a:pt x="17495" y="16086"/>
                </a:cubicBezTo>
                <a:cubicBezTo>
                  <a:pt x="19657" y="14841"/>
                  <a:pt x="21472" y="13116"/>
                  <a:pt x="21472" y="12343"/>
                </a:cubicBezTo>
                <a:cubicBezTo>
                  <a:pt x="21472" y="12028"/>
                  <a:pt x="20941" y="12244"/>
                  <a:pt x="20941" y="12244"/>
                </a:cubicBezTo>
                <a:cubicBezTo>
                  <a:pt x="20941" y="12244"/>
                  <a:pt x="21600" y="11445"/>
                  <a:pt x="21433" y="10843"/>
                </a:cubicBezTo>
                <a:cubicBezTo>
                  <a:pt x="21121" y="9712"/>
                  <a:pt x="18460" y="5605"/>
                  <a:pt x="13846" y="5787"/>
                </a:cubicBezTo>
                <a:cubicBezTo>
                  <a:pt x="13671" y="5358"/>
                  <a:pt x="13372" y="4650"/>
                  <a:pt x="13079" y="3855"/>
                </a:cubicBezTo>
                <a:cubicBezTo>
                  <a:pt x="12562" y="2448"/>
                  <a:pt x="11708" y="539"/>
                  <a:pt x="11394" y="81"/>
                </a:cubicBezTo>
                <a:cubicBezTo>
                  <a:pt x="11344" y="9"/>
                  <a:pt x="11288" y="-14"/>
                  <a:pt x="11235" y="8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accent3"/>
              </a:gs>
            </a:gsLst>
            <a:lin ang="1080516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81" name="Line"/>
          <p:cNvSpPr/>
          <p:nvPr/>
        </p:nvSpPr>
        <p:spPr>
          <a:xfrm>
            <a:off x="5497027" y="3255831"/>
            <a:ext cx="1278981" cy="1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82" name="Line"/>
          <p:cNvSpPr/>
          <p:nvPr/>
        </p:nvSpPr>
        <p:spPr>
          <a:xfrm>
            <a:off x="5482544" y="5442799"/>
            <a:ext cx="1307947" cy="1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9" grpId="0" animBg="1"/>
      <p:bldP spid="48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Arrow"/>
          <p:cNvSpPr/>
          <p:nvPr/>
        </p:nvSpPr>
        <p:spPr>
          <a:xfrm>
            <a:off x="46152" y="7096961"/>
            <a:ext cx="3172311" cy="2370486"/>
          </a:xfrm>
          <a:prstGeom prst="rightArrow">
            <a:avLst>
              <a:gd name="adj1" fmla="val 32000"/>
              <a:gd name="adj2" fmla="val 61109"/>
            </a:avLst>
          </a:prstGeom>
          <a:solidFill>
            <a:schemeClr val="accent1">
              <a:lumOff val="13529"/>
              <a:alpha val="65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96" name="Aim 1: Characterize whether KIF5A localizes to the legs when Hox10 is knocked ou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321310">
              <a:defRPr sz="4400">
                <a:solidFill>
                  <a:schemeClr val="accent1">
                    <a:lumOff val="13529"/>
                  </a:schemeClr>
                </a:solidFill>
              </a:defRPr>
            </a:pPr>
            <a:r>
              <a:t>Aim 1: </a:t>
            </a:r>
            <a:r>
              <a:rPr>
                <a:solidFill>
                  <a:srgbClr val="FFFFFF"/>
                </a:solidFill>
              </a:rPr>
              <a:t>Characterize whether KIF5A localizes to the legs when Hox10 is knocked out</a:t>
            </a:r>
          </a:p>
        </p:txBody>
      </p:sp>
      <p:sp>
        <p:nvSpPr>
          <p:cNvPr id="497" name="Knockout the Hox10 gene"/>
          <p:cNvSpPr txBox="1"/>
          <p:nvPr/>
        </p:nvSpPr>
        <p:spPr>
          <a:xfrm>
            <a:off x="-76285" y="7867524"/>
            <a:ext cx="3035680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Knockout the Hox10 gene</a:t>
            </a:r>
          </a:p>
        </p:txBody>
      </p:sp>
      <p:sp>
        <p:nvSpPr>
          <p:cNvPr id="498" name="Arrow"/>
          <p:cNvSpPr/>
          <p:nvPr/>
        </p:nvSpPr>
        <p:spPr>
          <a:xfrm>
            <a:off x="3290510" y="7096961"/>
            <a:ext cx="3296679" cy="2370486"/>
          </a:xfrm>
          <a:prstGeom prst="rightArrow">
            <a:avLst>
              <a:gd name="adj1" fmla="val 32000"/>
              <a:gd name="adj2" fmla="val 61109"/>
            </a:avLst>
          </a:prstGeom>
          <a:solidFill>
            <a:schemeClr val="accent1">
              <a:lumOff val="13529"/>
              <a:alpha val="64999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99" name="Arrow"/>
          <p:cNvSpPr/>
          <p:nvPr/>
        </p:nvSpPr>
        <p:spPr>
          <a:xfrm>
            <a:off x="6659236" y="7096961"/>
            <a:ext cx="3035680" cy="2370486"/>
          </a:xfrm>
          <a:prstGeom prst="rightArrow">
            <a:avLst>
              <a:gd name="adj1" fmla="val 32000"/>
              <a:gd name="adj2" fmla="val 61109"/>
            </a:avLst>
          </a:prstGeom>
          <a:solidFill>
            <a:schemeClr val="accent1">
              <a:lumOff val="13529"/>
              <a:alpha val="64999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00" name="Arrow"/>
          <p:cNvSpPr/>
          <p:nvPr/>
        </p:nvSpPr>
        <p:spPr>
          <a:xfrm>
            <a:off x="9766964" y="7096961"/>
            <a:ext cx="3172311" cy="2370486"/>
          </a:xfrm>
          <a:prstGeom prst="rightArrow">
            <a:avLst>
              <a:gd name="adj1" fmla="val 32000"/>
              <a:gd name="adj2" fmla="val 61109"/>
            </a:avLst>
          </a:prstGeom>
          <a:solidFill>
            <a:schemeClr val="accent1">
              <a:lumOff val="13529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01" name="Expression levels of KIF5A"/>
          <p:cNvSpPr txBox="1"/>
          <p:nvPr/>
        </p:nvSpPr>
        <p:spPr>
          <a:xfrm>
            <a:off x="6522605" y="7867524"/>
            <a:ext cx="3035681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 Expression levels of KIF5A</a:t>
            </a:r>
          </a:p>
        </p:txBody>
      </p:sp>
      <p:sp>
        <p:nvSpPr>
          <p:cNvPr id="502" name="Observe localization of KIF5A"/>
          <p:cNvSpPr txBox="1"/>
          <p:nvPr/>
        </p:nvSpPr>
        <p:spPr>
          <a:xfrm>
            <a:off x="3223160" y="7867524"/>
            <a:ext cx="3172311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Observe localization of KIF5A</a:t>
            </a:r>
          </a:p>
        </p:txBody>
      </p:sp>
      <p:sp>
        <p:nvSpPr>
          <p:cNvPr id="503" name="Screen for phenotype"/>
          <p:cNvSpPr txBox="1"/>
          <p:nvPr/>
        </p:nvSpPr>
        <p:spPr>
          <a:xfrm>
            <a:off x="9732040" y="7867524"/>
            <a:ext cx="3172311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Screen for phenotype</a:t>
            </a:r>
          </a:p>
        </p:txBody>
      </p:sp>
      <p:grpSp>
        <p:nvGrpSpPr>
          <p:cNvPr id="508" name="Group"/>
          <p:cNvGrpSpPr/>
          <p:nvPr/>
        </p:nvGrpSpPr>
        <p:grpSpPr>
          <a:xfrm>
            <a:off x="616815" y="2560628"/>
            <a:ext cx="4521883" cy="1644322"/>
            <a:chOff x="0" y="0"/>
            <a:chExt cx="4521882" cy="1644320"/>
          </a:xfrm>
        </p:grpSpPr>
        <p:pic>
          <p:nvPicPr>
            <p:cNvPr id="504" name="d880x320.jpeg" descr="d880x320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4521883" cy="16443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05" name="Circle"/>
            <p:cNvSpPr/>
            <p:nvPr/>
          </p:nvSpPr>
          <p:spPr>
            <a:xfrm>
              <a:off x="1491490" y="162261"/>
              <a:ext cx="932710" cy="932711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pic>
          <p:nvPicPr>
            <p:cNvPr id="506" name="DNA_16x9_0.jpg" descr="DNA_16x9_0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552217" y="400564"/>
              <a:ext cx="811255" cy="45610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07" name="Railroad Crossing"/>
            <p:cNvSpPr/>
            <p:nvPr/>
          </p:nvSpPr>
          <p:spPr>
            <a:xfrm>
              <a:off x="1491490" y="162261"/>
              <a:ext cx="932710" cy="932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9" y="0"/>
                  </a:moveTo>
                  <a:cubicBezTo>
                    <a:pt x="4844" y="0"/>
                    <a:pt x="0" y="4844"/>
                    <a:pt x="0" y="10799"/>
                  </a:cubicBezTo>
                  <a:cubicBezTo>
                    <a:pt x="0" y="16754"/>
                    <a:pt x="4844" y="21600"/>
                    <a:pt x="10799" y="21600"/>
                  </a:cubicBezTo>
                  <a:cubicBezTo>
                    <a:pt x="16754" y="21600"/>
                    <a:pt x="21600" y="16754"/>
                    <a:pt x="21600" y="10799"/>
                  </a:cubicBezTo>
                  <a:cubicBezTo>
                    <a:pt x="21600" y="4844"/>
                    <a:pt x="16754" y="0"/>
                    <a:pt x="10799" y="0"/>
                  </a:cubicBezTo>
                  <a:close/>
                  <a:moveTo>
                    <a:pt x="10799" y="792"/>
                  </a:moveTo>
                  <a:cubicBezTo>
                    <a:pt x="13009" y="792"/>
                    <a:pt x="15054" y="1511"/>
                    <a:pt x="16712" y="2729"/>
                  </a:cubicBezTo>
                  <a:lnTo>
                    <a:pt x="10799" y="8641"/>
                  </a:lnTo>
                  <a:lnTo>
                    <a:pt x="4888" y="2729"/>
                  </a:lnTo>
                  <a:cubicBezTo>
                    <a:pt x="6546" y="1511"/>
                    <a:pt x="8589" y="792"/>
                    <a:pt x="10799" y="792"/>
                  </a:cubicBezTo>
                  <a:close/>
                  <a:moveTo>
                    <a:pt x="2729" y="4888"/>
                  </a:moveTo>
                  <a:lnTo>
                    <a:pt x="8641" y="10799"/>
                  </a:lnTo>
                  <a:lnTo>
                    <a:pt x="2729" y="16712"/>
                  </a:lnTo>
                  <a:cubicBezTo>
                    <a:pt x="1511" y="15054"/>
                    <a:pt x="792" y="13009"/>
                    <a:pt x="792" y="10799"/>
                  </a:cubicBezTo>
                  <a:cubicBezTo>
                    <a:pt x="792" y="8589"/>
                    <a:pt x="1511" y="6546"/>
                    <a:pt x="2729" y="4888"/>
                  </a:cubicBezTo>
                  <a:close/>
                  <a:moveTo>
                    <a:pt x="18871" y="4888"/>
                  </a:moveTo>
                  <a:cubicBezTo>
                    <a:pt x="20089" y="6546"/>
                    <a:pt x="20808" y="8589"/>
                    <a:pt x="20808" y="10799"/>
                  </a:cubicBezTo>
                  <a:cubicBezTo>
                    <a:pt x="20808" y="13009"/>
                    <a:pt x="20089" y="15054"/>
                    <a:pt x="18871" y="16712"/>
                  </a:cubicBezTo>
                  <a:lnTo>
                    <a:pt x="12959" y="10799"/>
                  </a:lnTo>
                  <a:lnTo>
                    <a:pt x="18871" y="4888"/>
                  </a:lnTo>
                  <a:close/>
                  <a:moveTo>
                    <a:pt x="10799" y="12959"/>
                  </a:moveTo>
                  <a:lnTo>
                    <a:pt x="16712" y="18871"/>
                  </a:lnTo>
                  <a:cubicBezTo>
                    <a:pt x="15054" y="20089"/>
                    <a:pt x="13009" y="20808"/>
                    <a:pt x="10799" y="20808"/>
                  </a:cubicBezTo>
                  <a:cubicBezTo>
                    <a:pt x="8589" y="20808"/>
                    <a:pt x="6546" y="20089"/>
                    <a:pt x="4888" y="18871"/>
                  </a:cubicBezTo>
                  <a:lnTo>
                    <a:pt x="10799" y="12959"/>
                  </a:lnTo>
                  <a:close/>
                </a:path>
              </a:pathLst>
            </a:custGeom>
            <a:solidFill>
              <a:schemeClr val="accent1">
                <a:lumOff val="13529"/>
                <a:alpha val="68898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pic>
        <p:nvPicPr>
          <p:cNvPr id="509" name="d880x320.jpeg" descr="d880x32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7423" y="4964944"/>
            <a:ext cx="4521883" cy="1644322"/>
          </a:xfrm>
          <a:prstGeom prst="rect">
            <a:avLst/>
          </a:prstGeom>
          <a:ln w="12700">
            <a:miter lim="400000"/>
          </a:ln>
        </p:spPr>
      </p:pic>
      <p:sp>
        <p:nvSpPr>
          <p:cNvPr id="510" name="Wild Type"/>
          <p:cNvSpPr txBox="1"/>
          <p:nvPr/>
        </p:nvSpPr>
        <p:spPr>
          <a:xfrm>
            <a:off x="1819979" y="6622584"/>
            <a:ext cx="1502055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Wild Type</a:t>
            </a:r>
          </a:p>
        </p:txBody>
      </p:sp>
      <p:sp>
        <p:nvSpPr>
          <p:cNvPr id="511" name="Mutant"/>
          <p:cNvSpPr txBox="1"/>
          <p:nvPr/>
        </p:nvSpPr>
        <p:spPr>
          <a:xfrm>
            <a:off x="1862829" y="4287262"/>
            <a:ext cx="1141782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Mutant</a:t>
            </a:r>
          </a:p>
        </p:txBody>
      </p:sp>
      <p:pic>
        <p:nvPicPr>
          <p:cNvPr id="512" name="Screen Shot 2019-04-05 at 6.18.36 PM.png" descr="Screen Shot 2019-04-05 at 6.18.36 P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11533" y="2490801"/>
            <a:ext cx="5098836" cy="1783976"/>
          </a:xfrm>
          <a:prstGeom prst="rect">
            <a:avLst/>
          </a:prstGeom>
          <a:ln w="12700">
            <a:miter lim="400000"/>
          </a:ln>
        </p:spPr>
      </p:pic>
      <p:sp>
        <p:nvSpPr>
          <p:cNvPr id="513" name="Hypothesis: Knocking out Hox10 gene prevents localization of KIF5A  in the extremities resulting in spasticity"/>
          <p:cNvSpPr txBox="1"/>
          <p:nvPr/>
        </p:nvSpPr>
        <p:spPr>
          <a:xfrm>
            <a:off x="6676293" y="4718739"/>
            <a:ext cx="3958150" cy="19342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rPr dirty="0">
                <a:solidFill>
                  <a:schemeClr val="accent1">
                    <a:lumOff val="13529"/>
                  </a:schemeClr>
                </a:solidFill>
              </a:rPr>
              <a:t>Hypothesis:</a:t>
            </a:r>
            <a:r>
              <a:rPr dirty="0"/>
              <a:t> Knocking out Hox10 gene prevents localization of KIF5A  in the extremities resulting in spasticity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Arrow"/>
          <p:cNvSpPr/>
          <p:nvPr/>
        </p:nvSpPr>
        <p:spPr>
          <a:xfrm>
            <a:off x="46152" y="7096961"/>
            <a:ext cx="3172311" cy="2370486"/>
          </a:xfrm>
          <a:prstGeom prst="rightArrow">
            <a:avLst>
              <a:gd name="adj1" fmla="val 32000"/>
              <a:gd name="adj2" fmla="val 61109"/>
            </a:avLst>
          </a:prstGeom>
          <a:solidFill>
            <a:schemeClr val="accent1">
              <a:lumOff val="13529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16" name="Aim 2: Identify chemicals that prevent localization of KIF5A by using a chemical screen"/>
          <p:cNvSpPr txBox="1">
            <a:spLocks noGrp="1"/>
          </p:cNvSpPr>
          <p:nvPr>
            <p:ph type="title"/>
          </p:nvPr>
        </p:nvSpPr>
        <p:spPr>
          <a:xfrm>
            <a:off x="777771" y="254000"/>
            <a:ext cx="11099801" cy="2159000"/>
          </a:xfrm>
          <a:prstGeom prst="rect">
            <a:avLst/>
          </a:prstGeom>
        </p:spPr>
        <p:txBody>
          <a:bodyPr/>
          <a:lstStyle/>
          <a:p>
            <a:pPr defTabSz="321310">
              <a:defRPr sz="4400">
                <a:solidFill>
                  <a:schemeClr val="accent1">
                    <a:lumOff val="13529"/>
                  </a:schemeClr>
                </a:solidFill>
              </a:defRPr>
            </a:pPr>
            <a:r>
              <a:t>Aim 2: </a:t>
            </a:r>
            <a:r>
              <a:rPr>
                <a:solidFill>
                  <a:srgbClr val="FFFFFF"/>
                </a:solidFill>
              </a:rPr>
              <a:t>Identify chemicals that prevent localization of KIF5A by using a chemical screen</a:t>
            </a:r>
          </a:p>
        </p:txBody>
      </p:sp>
      <p:sp>
        <p:nvSpPr>
          <p:cNvPr id="517" name="Knockout the Hox10 gene"/>
          <p:cNvSpPr txBox="1"/>
          <p:nvPr/>
        </p:nvSpPr>
        <p:spPr>
          <a:xfrm>
            <a:off x="-76285" y="7867524"/>
            <a:ext cx="3035680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Knockout the Hox10 gene</a:t>
            </a:r>
          </a:p>
        </p:txBody>
      </p:sp>
      <p:sp>
        <p:nvSpPr>
          <p:cNvPr id="518" name="Arrow"/>
          <p:cNvSpPr/>
          <p:nvPr/>
        </p:nvSpPr>
        <p:spPr>
          <a:xfrm>
            <a:off x="3290510" y="7096961"/>
            <a:ext cx="3296679" cy="2370486"/>
          </a:xfrm>
          <a:prstGeom prst="rightArrow">
            <a:avLst>
              <a:gd name="adj1" fmla="val 32000"/>
              <a:gd name="adj2" fmla="val 61109"/>
            </a:avLst>
          </a:prstGeom>
          <a:solidFill>
            <a:schemeClr val="accent1">
              <a:lumOff val="13529"/>
              <a:alpha val="64999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19" name="Arrow"/>
          <p:cNvSpPr/>
          <p:nvPr/>
        </p:nvSpPr>
        <p:spPr>
          <a:xfrm>
            <a:off x="6659236" y="7096961"/>
            <a:ext cx="3035680" cy="2370486"/>
          </a:xfrm>
          <a:prstGeom prst="rightArrow">
            <a:avLst>
              <a:gd name="adj1" fmla="val 32000"/>
              <a:gd name="adj2" fmla="val 61109"/>
            </a:avLst>
          </a:prstGeom>
          <a:solidFill>
            <a:schemeClr val="accent1">
              <a:lumOff val="13529"/>
              <a:alpha val="64999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20" name="Arrow"/>
          <p:cNvSpPr/>
          <p:nvPr/>
        </p:nvSpPr>
        <p:spPr>
          <a:xfrm>
            <a:off x="9766964" y="7096961"/>
            <a:ext cx="3172311" cy="2370486"/>
          </a:xfrm>
          <a:prstGeom prst="rightArrow">
            <a:avLst>
              <a:gd name="adj1" fmla="val 32000"/>
              <a:gd name="adj2" fmla="val 61109"/>
            </a:avLst>
          </a:prstGeom>
          <a:solidFill>
            <a:schemeClr val="accent1">
              <a:lumOff val="13529"/>
              <a:alpha val="64999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21" name="Screen for phenotype"/>
          <p:cNvSpPr txBox="1"/>
          <p:nvPr/>
        </p:nvSpPr>
        <p:spPr>
          <a:xfrm>
            <a:off x="6522605" y="7867524"/>
            <a:ext cx="3035681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Screen for phenotype</a:t>
            </a:r>
          </a:p>
        </p:txBody>
      </p:sp>
      <p:sp>
        <p:nvSpPr>
          <p:cNvPr id="522" name="Obtain a Diverse Chemical Library"/>
          <p:cNvSpPr txBox="1"/>
          <p:nvPr/>
        </p:nvSpPr>
        <p:spPr>
          <a:xfrm>
            <a:off x="3223160" y="7867524"/>
            <a:ext cx="3172311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Obtain a Diverse Chemical Library</a:t>
            </a:r>
          </a:p>
        </p:txBody>
      </p:sp>
      <p:sp>
        <p:nvSpPr>
          <p:cNvPr id="523" name="Identify chemical"/>
          <p:cNvSpPr txBox="1"/>
          <p:nvPr/>
        </p:nvSpPr>
        <p:spPr>
          <a:xfrm>
            <a:off x="9732040" y="8051674"/>
            <a:ext cx="3172311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Identify chemical</a:t>
            </a:r>
          </a:p>
        </p:txBody>
      </p:sp>
      <p:grpSp>
        <p:nvGrpSpPr>
          <p:cNvPr id="528" name="Group"/>
          <p:cNvGrpSpPr/>
          <p:nvPr/>
        </p:nvGrpSpPr>
        <p:grpSpPr>
          <a:xfrm>
            <a:off x="3824661" y="2335977"/>
            <a:ext cx="5336105" cy="1940402"/>
            <a:chOff x="0" y="0"/>
            <a:chExt cx="5336103" cy="1940401"/>
          </a:xfrm>
        </p:grpSpPr>
        <p:pic>
          <p:nvPicPr>
            <p:cNvPr id="524" name="d880x320.jpeg" descr="d880x320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5336104" cy="19404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25" name="Circle"/>
            <p:cNvSpPr/>
            <p:nvPr/>
          </p:nvSpPr>
          <p:spPr>
            <a:xfrm>
              <a:off x="1760051" y="191479"/>
              <a:ext cx="1100656" cy="1100656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pic>
          <p:nvPicPr>
            <p:cNvPr id="526" name="DNA_16x9_0.jpg" descr="DNA_16x9_0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831713" y="472690"/>
              <a:ext cx="957332" cy="5382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27" name="Railroad Crossing"/>
            <p:cNvSpPr/>
            <p:nvPr/>
          </p:nvSpPr>
          <p:spPr>
            <a:xfrm>
              <a:off x="1760051" y="191479"/>
              <a:ext cx="1100656" cy="1100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9" y="0"/>
                  </a:moveTo>
                  <a:cubicBezTo>
                    <a:pt x="4844" y="0"/>
                    <a:pt x="0" y="4844"/>
                    <a:pt x="0" y="10799"/>
                  </a:cubicBezTo>
                  <a:cubicBezTo>
                    <a:pt x="0" y="16754"/>
                    <a:pt x="4844" y="21600"/>
                    <a:pt x="10799" y="21600"/>
                  </a:cubicBezTo>
                  <a:cubicBezTo>
                    <a:pt x="16754" y="21600"/>
                    <a:pt x="21600" y="16754"/>
                    <a:pt x="21600" y="10799"/>
                  </a:cubicBezTo>
                  <a:cubicBezTo>
                    <a:pt x="21600" y="4844"/>
                    <a:pt x="16754" y="0"/>
                    <a:pt x="10799" y="0"/>
                  </a:cubicBezTo>
                  <a:close/>
                  <a:moveTo>
                    <a:pt x="10799" y="792"/>
                  </a:moveTo>
                  <a:cubicBezTo>
                    <a:pt x="13009" y="792"/>
                    <a:pt x="15054" y="1511"/>
                    <a:pt x="16712" y="2729"/>
                  </a:cubicBezTo>
                  <a:lnTo>
                    <a:pt x="10799" y="8641"/>
                  </a:lnTo>
                  <a:lnTo>
                    <a:pt x="4888" y="2729"/>
                  </a:lnTo>
                  <a:cubicBezTo>
                    <a:pt x="6546" y="1511"/>
                    <a:pt x="8589" y="792"/>
                    <a:pt x="10799" y="792"/>
                  </a:cubicBezTo>
                  <a:close/>
                  <a:moveTo>
                    <a:pt x="2729" y="4888"/>
                  </a:moveTo>
                  <a:lnTo>
                    <a:pt x="8641" y="10799"/>
                  </a:lnTo>
                  <a:lnTo>
                    <a:pt x="2729" y="16712"/>
                  </a:lnTo>
                  <a:cubicBezTo>
                    <a:pt x="1511" y="15054"/>
                    <a:pt x="792" y="13009"/>
                    <a:pt x="792" y="10799"/>
                  </a:cubicBezTo>
                  <a:cubicBezTo>
                    <a:pt x="792" y="8589"/>
                    <a:pt x="1511" y="6546"/>
                    <a:pt x="2729" y="4888"/>
                  </a:cubicBezTo>
                  <a:close/>
                  <a:moveTo>
                    <a:pt x="18871" y="4888"/>
                  </a:moveTo>
                  <a:cubicBezTo>
                    <a:pt x="20089" y="6546"/>
                    <a:pt x="20808" y="8589"/>
                    <a:pt x="20808" y="10799"/>
                  </a:cubicBezTo>
                  <a:cubicBezTo>
                    <a:pt x="20808" y="13009"/>
                    <a:pt x="20089" y="15054"/>
                    <a:pt x="18871" y="16712"/>
                  </a:cubicBezTo>
                  <a:lnTo>
                    <a:pt x="12959" y="10799"/>
                  </a:lnTo>
                  <a:lnTo>
                    <a:pt x="18871" y="4888"/>
                  </a:lnTo>
                  <a:close/>
                  <a:moveTo>
                    <a:pt x="10799" y="12959"/>
                  </a:moveTo>
                  <a:lnTo>
                    <a:pt x="16712" y="18871"/>
                  </a:lnTo>
                  <a:cubicBezTo>
                    <a:pt x="15054" y="20089"/>
                    <a:pt x="13009" y="20808"/>
                    <a:pt x="10799" y="20808"/>
                  </a:cubicBezTo>
                  <a:cubicBezTo>
                    <a:pt x="8589" y="20808"/>
                    <a:pt x="6546" y="20089"/>
                    <a:pt x="4888" y="18871"/>
                  </a:cubicBezTo>
                  <a:lnTo>
                    <a:pt x="10799" y="12959"/>
                  </a:lnTo>
                  <a:close/>
                </a:path>
              </a:pathLst>
            </a:custGeom>
            <a:solidFill>
              <a:schemeClr val="accent1">
                <a:lumOff val="13529"/>
                <a:alpha val="68898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pic>
        <p:nvPicPr>
          <p:cNvPr id="529" name="d880x320.jpeg" descr="d880x32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24661" y="4768472"/>
            <a:ext cx="5336104" cy="1940402"/>
          </a:xfrm>
          <a:prstGeom prst="rect">
            <a:avLst/>
          </a:prstGeom>
          <a:ln w="12700">
            <a:miter lim="400000"/>
          </a:ln>
        </p:spPr>
      </p:pic>
      <p:sp>
        <p:nvSpPr>
          <p:cNvPr id="530" name="Wild Type"/>
          <p:cNvSpPr txBox="1"/>
          <p:nvPr/>
        </p:nvSpPr>
        <p:spPr>
          <a:xfrm>
            <a:off x="5434420" y="6781618"/>
            <a:ext cx="1502055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Wild Type</a:t>
            </a:r>
          </a:p>
        </p:txBody>
      </p:sp>
      <p:sp>
        <p:nvSpPr>
          <p:cNvPr id="531" name="Mutant"/>
          <p:cNvSpPr txBox="1"/>
          <p:nvPr/>
        </p:nvSpPr>
        <p:spPr>
          <a:xfrm>
            <a:off x="5514712" y="4291896"/>
            <a:ext cx="1141782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Mutant</a:t>
            </a:r>
          </a:p>
        </p:txBody>
      </p:sp>
      <p:sp>
        <p:nvSpPr>
          <p:cNvPr id="532" name="Hox10"/>
          <p:cNvSpPr txBox="1"/>
          <p:nvPr/>
        </p:nvSpPr>
        <p:spPr>
          <a:xfrm>
            <a:off x="5670945" y="2748676"/>
            <a:ext cx="1029006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dirty="0"/>
              <a:t>Hox10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Arrow"/>
          <p:cNvSpPr/>
          <p:nvPr/>
        </p:nvSpPr>
        <p:spPr>
          <a:xfrm>
            <a:off x="46152" y="7096961"/>
            <a:ext cx="3172311" cy="2370486"/>
          </a:xfrm>
          <a:prstGeom prst="rightArrow">
            <a:avLst>
              <a:gd name="adj1" fmla="val 32000"/>
              <a:gd name="adj2" fmla="val 61109"/>
            </a:avLst>
          </a:prstGeom>
          <a:solidFill>
            <a:schemeClr val="accent1">
              <a:lumOff val="13529"/>
              <a:alpha val="64999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35" name="Aim 2: Identify chemicals that prevent localization of KIF5A by using a chemical scree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321310">
              <a:defRPr sz="4400">
                <a:solidFill>
                  <a:schemeClr val="accent1">
                    <a:lumOff val="13529"/>
                  </a:schemeClr>
                </a:solidFill>
              </a:defRPr>
            </a:pPr>
            <a:r>
              <a:t>Aim 2: </a:t>
            </a:r>
            <a:r>
              <a:rPr>
                <a:solidFill>
                  <a:srgbClr val="FFFFFF"/>
                </a:solidFill>
              </a:rPr>
              <a:t>Identify chemicals that prevent localization of KIF5A by using a chemical screen</a:t>
            </a:r>
          </a:p>
        </p:txBody>
      </p:sp>
      <p:sp>
        <p:nvSpPr>
          <p:cNvPr id="536" name="Knockout the Hox10 gene"/>
          <p:cNvSpPr txBox="1"/>
          <p:nvPr/>
        </p:nvSpPr>
        <p:spPr>
          <a:xfrm>
            <a:off x="-76285" y="7867524"/>
            <a:ext cx="3035680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Knockout the Hox10 gene</a:t>
            </a:r>
          </a:p>
        </p:txBody>
      </p:sp>
      <p:sp>
        <p:nvSpPr>
          <p:cNvPr id="537" name="Arrow"/>
          <p:cNvSpPr/>
          <p:nvPr/>
        </p:nvSpPr>
        <p:spPr>
          <a:xfrm>
            <a:off x="3290510" y="7096961"/>
            <a:ext cx="3296679" cy="2370486"/>
          </a:xfrm>
          <a:prstGeom prst="rightArrow">
            <a:avLst>
              <a:gd name="adj1" fmla="val 32000"/>
              <a:gd name="adj2" fmla="val 61109"/>
            </a:avLst>
          </a:prstGeom>
          <a:solidFill>
            <a:schemeClr val="accent1">
              <a:lumOff val="13529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38" name="Arrow"/>
          <p:cNvSpPr/>
          <p:nvPr/>
        </p:nvSpPr>
        <p:spPr>
          <a:xfrm>
            <a:off x="6659236" y="7096961"/>
            <a:ext cx="3035680" cy="2370486"/>
          </a:xfrm>
          <a:prstGeom prst="rightArrow">
            <a:avLst>
              <a:gd name="adj1" fmla="val 32000"/>
              <a:gd name="adj2" fmla="val 61109"/>
            </a:avLst>
          </a:prstGeom>
          <a:solidFill>
            <a:schemeClr val="accent1">
              <a:lumOff val="13529"/>
              <a:alpha val="64999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39" name="Arrow"/>
          <p:cNvSpPr/>
          <p:nvPr/>
        </p:nvSpPr>
        <p:spPr>
          <a:xfrm>
            <a:off x="9766964" y="7096961"/>
            <a:ext cx="3172311" cy="2370486"/>
          </a:xfrm>
          <a:prstGeom prst="rightArrow">
            <a:avLst>
              <a:gd name="adj1" fmla="val 32000"/>
              <a:gd name="adj2" fmla="val 61109"/>
            </a:avLst>
          </a:prstGeom>
          <a:solidFill>
            <a:schemeClr val="accent1">
              <a:lumOff val="13529"/>
              <a:alpha val="64999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40" name="Screen for phenotype"/>
          <p:cNvSpPr txBox="1"/>
          <p:nvPr/>
        </p:nvSpPr>
        <p:spPr>
          <a:xfrm>
            <a:off x="6522605" y="7867524"/>
            <a:ext cx="3035681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Screen for phenotype</a:t>
            </a:r>
          </a:p>
        </p:txBody>
      </p:sp>
      <p:sp>
        <p:nvSpPr>
          <p:cNvPr id="541" name="Obtain a Diverse Chemical Library"/>
          <p:cNvSpPr txBox="1"/>
          <p:nvPr/>
        </p:nvSpPr>
        <p:spPr>
          <a:xfrm>
            <a:off x="3223160" y="7867524"/>
            <a:ext cx="3172311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Obtain a Diverse Chemical Library</a:t>
            </a:r>
          </a:p>
        </p:txBody>
      </p:sp>
      <p:sp>
        <p:nvSpPr>
          <p:cNvPr id="542" name="Identify chemical"/>
          <p:cNvSpPr txBox="1"/>
          <p:nvPr/>
        </p:nvSpPr>
        <p:spPr>
          <a:xfrm>
            <a:off x="9732040" y="8051674"/>
            <a:ext cx="3172311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Identify chemical</a:t>
            </a:r>
          </a:p>
        </p:txBody>
      </p:sp>
      <p:pic>
        <p:nvPicPr>
          <p:cNvPr id="54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39005" y="2653477"/>
            <a:ext cx="6528739" cy="42030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What is Hereditary Spastic Paraplegia?"/>
          <p:cNvSpPr txBox="1">
            <a:spLocks noGrp="1"/>
          </p:cNvSpPr>
          <p:nvPr>
            <p:ph type="title"/>
          </p:nvPr>
        </p:nvSpPr>
        <p:spPr>
          <a:xfrm>
            <a:off x="1127228" y="254000"/>
            <a:ext cx="11099801" cy="2159000"/>
          </a:xfrm>
          <a:prstGeom prst="rect">
            <a:avLst/>
          </a:prstGeom>
        </p:spPr>
        <p:txBody>
          <a:bodyPr/>
          <a:lstStyle/>
          <a:p>
            <a:pPr>
              <a:defRPr sz="5500"/>
            </a:pPr>
            <a:r>
              <a:rPr dirty="0">
                <a:solidFill>
                  <a:schemeClr val="bg1"/>
                </a:solidFill>
              </a:rPr>
              <a:t>What is </a:t>
            </a:r>
            <a:r>
              <a:rPr dirty="0">
                <a:solidFill>
                  <a:schemeClr val="accent1">
                    <a:lumOff val="13529"/>
                  </a:schemeClr>
                </a:solidFill>
              </a:rPr>
              <a:t>Paraplegia</a:t>
            </a:r>
            <a:r>
              <a:rPr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E82D7D-BB98-C74E-8F5B-72E43705D1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99" y="2226388"/>
            <a:ext cx="11728002" cy="626446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Arrow"/>
          <p:cNvSpPr/>
          <p:nvPr/>
        </p:nvSpPr>
        <p:spPr>
          <a:xfrm>
            <a:off x="46152" y="7096961"/>
            <a:ext cx="3172311" cy="2370486"/>
          </a:xfrm>
          <a:prstGeom prst="rightArrow">
            <a:avLst>
              <a:gd name="adj1" fmla="val 32000"/>
              <a:gd name="adj2" fmla="val 61109"/>
            </a:avLst>
          </a:prstGeom>
          <a:solidFill>
            <a:schemeClr val="accent1">
              <a:lumOff val="13529"/>
              <a:alpha val="64999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46" name="Aim 2: Identify chemicals that prevent localization of KIF5A by using a chemical screen"/>
          <p:cNvSpPr txBox="1">
            <a:spLocks noGrp="1"/>
          </p:cNvSpPr>
          <p:nvPr>
            <p:ph type="title"/>
          </p:nvPr>
        </p:nvSpPr>
        <p:spPr>
          <a:xfrm>
            <a:off x="1052344" y="254000"/>
            <a:ext cx="11099801" cy="2159000"/>
          </a:xfrm>
          <a:prstGeom prst="rect">
            <a:avLst/>
          </a:prstGeom>
        </p:spPr>
        <p:txBody>
          <a:bodyPr/>
          <a:lstStyle/>
          <a:p>
            <a:pPr defTabSz="321310">
              <a:defRPr sz="4400">
                <a:solidFill>
                  <a:schemeClr val="accent1">
                    <a:lumOff val="13529"/>
                  </a:schemeClr>
                </a:solidFill>
              </a:defRPr>
            </a:pPr>
            <a:r>
              <a:t>Aim 2: </a:t>
            </a:r>
            <a:r>
              <a:rPr>
                <a:solidFill>
                  <a:srgbClr val="FFFFFF"/>
                </a:solidFill>
              </a:rPr>
              <a:t>Identify chemicals that prevent localization of KIF5A by using a chemical screen</a:t>
            </a:r>
          </a:p>
        </p:txBody>
      </p:sp>
      <p:sp>
        <p:nvSpPr>
          <p:cNvPr id="547" name="Knockout the Hox10 gene"/>
          <p:cNvSpPr txBox="1"/>
          <p:nvPr/>
        </p:nvSpPr>
        <p:spPr>
          <a:xfrm>
            <a:off x="-76285" y="7867524"/>
            <a:ext cx="3035680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Knockout the Hox10 gene</a:t>
            </a:r>
          </a:p>
        </p:txBody>
      </p:sp>
      <p:sp>
        <p:nvSpPr>
          <p:cNvPr id="548" name="Arrow"/>
          <p:cNvSpPr/>
          <p:nvPr/>
        </p:nvSpPr>
        <p:spPr>
          <a:xfrm>
            <a:off x="3290510" y="7096961"/>
            <a:ext cx="3296679" cy="2370486"/>
          </a:xfrm>
          <a:prstGeom prst="rightArrow">
            <a:avLst>
              <a:gd name="adj1" fmla="val 32000"/>
              <a:gd name="adj2" fmla="val 61109"/>
            </a:avLst>
          </a:prstGeom>
          <a:solidFill>
            <a:schemeClr val="accent1">
              <a:lumOff val="13529"/>
              <a:alpha val="64999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49" name="Arrow"/>
          <p:cNvSpPr/>
          <p:nvPr/>
        </p:nvSpPr>
        <p:spPr>
          <a:xfrm>
            <a:off x="6659236" y="7096961"/>
            <a:ext cx="3035680" cy="2370486"/>
          </a:xfrm>
          <a:prstGeom prst="rightArrow">
            <a:avLst>
              <a:gd name="adj1" fmla="val 32000"/>
              <a:gd name="adj2" fmla="val 61109"/>
            </a:avLst>
          </a:prstGeom>
          <a:solidFill>
            <a:schemeClr val="accent1">
              <a:lumOff val="13529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50" name="Arrow"/>
          <p:cNvSpPr/>
          <p:nvPr/>
        </p:nvSpPr>
        <p:spPr>
          <a:xfrm>
            <a:off x="9766964" y="7096961"/>
            <a:ext cx="3172311" cy="2370486"/>
          </a:xfrm>
          <a:prstGeom prst="rightArrow">
            <a:avLst>
              <a:gd name="adj1" fmla="val 32000"/>
              <a:gd name="adj2" fmla="val 61109"/>
            </a:avLst>
          </a:prstGeom>
          <a:solidFill>
            <a:schemeClr val="accent1">
              <a:lumOff val="13529"/>
              <a:alpha val="64999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51" name="Screen for phenotype"/>
          <p:cNvSpPr txBox="1"/>
          <p:nvPr/>
        </p:nvSpPr>
        <p:spPr>
          <a:xfrm>
            <a:off x="6522605" y="7867524"/>
            <a:ext cx="3035681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Screen for phenotype</a:t>
            </a:r>
          </a:p>
        </p:txBody>
      </p:sp>
      <p:sp>
        <p:nvSpPr>
          <p:cNvPr id="552" name="Obtain a Diverse Chemical Library"/>
          <p:cNvSpPr txBox="1"/>
          <p:nvPr/>
        </p:nvSpPr>
        <p:spPr>
          <a:xfrm>
            <a:off x="3223160" y="7867524"/>
            <a:ext cx="3172311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Obtain a Diverse Chemical Library</a:t>
            </a:r>
          </a:p>
        </p:txBody>
      </p:sp>
      <p:sp>
        <p:nvSpPr>
          <p:cNvPr id="553" name="Identify chemical"/>
          <p:cNvSpPr txBox="1"/>
          <p:nvPr/>
        </p:nvSpPr>
        <p:spPr>
          <a:xfrm>
            <a:off x="9732040" y="8051674"/>
            <a:ext cx="3172311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Identify chemical</a:t>
            </a:r>
          </a:p>
        </p:txBody>
      </p:sp>
      <p:grpSp>
        <p:nvGrpSpPr>
          <p:cNvPr id="558" name="Group"/>
          <p:cNvGrpSpPr/>
          <p:nvPr/>
        </p:nvGrpSpPr>
        <p:grpSpPr>
          <a:xfrm>
            <a:off x="277565" y="2552964"/>
            <a:ext cx="4521884" cy="1644322"/>
            <a:chOff x="0" y="0"/>
            <a:chExt cx="4521882" cy="1644320"/>
          </a:xfrm>
        </p:grpSpPr>
        <p:pic>
          <p:nvPicPr>
            <p:cNvPr id="554" name="d880x320.jpeg" descr="d880x320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4521883" cy="16443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55" name="Circle"/>
            <p:cNvSpPr/>
            <p:nvPr/>
          </p:nvSpPr>
          <p:spPr>
            <a:xfrm>
              <a:off x="1491490" y="162261"/>
              <a:ext cx="932710" cy="932711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pic>
          <p:nvPicPr>
            <p:cNvPr id="556" name="DNA_16x9_0.jpg" descr="DNA_16x9_0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552217" y="400564"/>
              <a:ext cx="811255" cy="45610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57" name="Railroad Crossing"/>
            <p:cNvSpPr/>
            <p:nvPr/>
          </p:nvSpPr>
          <p:spPr>
            <a:xfrm>
              <a:off x="1491490" y="162261"/>
              <a:ext cx="932710" cy="932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9" y="0"/>
                  </a:moveTo>
                  <a:cubicBezTo>
                    <a:pt x="4844" y="0"/>
                    <a:pt x="0" y="4844"/>
                    <a:pt x="0" y="10799"/>
                  </a:cubicBezTo>
                  <a:cubicBezTo>
                    <a:pt x="0" y="16754"/>
                    <a:pt x="4844" y="21600"/>
                    <a:pt x="10799" y="21600"/>
                  </a:cubicBezTo>
                  <a:cubicBezTo>
                    <a:pt x="16754" y="21600"/>
                    <a:pt x="21600" y="16754"/>
                    <a:pt x="21600" y="10799"/>
                  </a:cubicBezTo>
                  <a:cubicBezTo>
                    <a:pt x="21600" y="4844"/>
                    <a:pt x="16754" y="0"/>
                    <a:pt x="10799" y="0"/>
                  </a:cubicBezTo>
                  <a:close/>
                  <a:moveTo>
                    <a:pt x="10799" y="792"/>
                  </a:moveTo>
                  <a:cubicBezTo>
                    <a:pt x="13009" y="792"/>
                    <a:pt x="15054" y="1511"/>
                    <a:pt x="16712" y="2729"/>
                  </a:cubicBezTo>
                  <a:lnTo>
                    <a:pt x="10799" y="8641"/>
                  </a:lnTo>
                  <a:lnTo>
                    <a:pt x="4888" y="2729"/>
                  </a:lnTo>
                  <a:cubicBezTo>
                    <a:pt x="6546" y="1511"/>
                    <a:pt x="8589" y="792"/>
                    <a:pt x="10799" y="792"/>
                  </a:cubicBezTo>
                  <a:close/>
                  <a:moveTo>
                    <a:pt x="2729" y="4888"/>
                  </a:moveTo>
                  <a:lnTo>
                    <a:pt x="8641" y="10799"/>
                  </a:lnTo>
                  <a:lnTo>
                    <a:pt x="2729" y="16712"/>
                  </a:lnTo>
                  <a:cubicBezTo>
                    <a:pt x="1511" y="15054"/>
                    <a:pt x="792" y="13009"/>
                    <a:pt x="792" y="10799"/>
                  </a:cubicBezTo>
                  <a:cubicBezTo>
                    <a:pt x="792" y="8589"/>
                    <a:pt x="1511" y="6546"/>
                    <a:pt x="2729" y="4888"/>
                  </a:cubicBezTo>
                  <a:close/>
                  <a:moveTo>
                    <a:pt x="18871" y="4888"/>
                  </a:moveTo>
                  <a:cubicBezTo>
                    <a:pt x="20089" y="6546"/>
                    <a:pt x="20808" y="8589"/>
                    <a:pt x="20808" y="10799"/>
                  </a:cubicBezTo>
                  <a:cubicBezTo>
                    <a:pt x="20808" y="13009"/>
                    <a:pt x="20089" y="15054"/>
                    <a:pt x="18871" y="16712"/>
                  </a:cubicBezTo>
                  <a:lnTo>
                    <a:pt x="12959" y="10799"/>
                  </a:lnTo>
                  <a:lnTo>
                    <a:pt x="18871" y="4888"/>
                  </a:lnTo>
                  <a:close/>
                  <a:moveTo>
                    <a:pt x="10799" y="12959"/>
                  </a:moveTo>
                  <a:lnTo>
                    <a:pt x="16712" y="18871"/>
                  </a:lnTo>
                  <a:cubicBezTo>
                    <a:pt x="15054" y="20089"/>
                    <a:pt x="13009" y="20808"/>
                    <a:pt x="10799" y="20808"/>
                  </a:cubicBezTo>
                  <a:cubicBezTo>
                    <a:pt x="8589" y="20808"/>
                    <a:pt x="6546" y="20089"/>
                    <a:pt x="4888" y="18871"/>
                  </a:cubicBezTo>
                  <a:lnTo>
                    <a:pt x="10799" y="12959"/>
                  </a:lnTo>
                  <a:close/>
                </a:path>
              </a:pathLst>
            </a:custGeom>
            <a:solidFill>
              <a:schemeClr val="accent1">
                <a:lumOff val="13529"/>
                <a:alpha val="68898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pic>
        <p:nvPicPr>
          <p:cNvPr id="559" name="d880x320.jpeg" descr="d880x32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7565" y="4858572"/>
            <a:ext cx="4521883" cy="1644322"/>
          </a:xfrm>
          <a:prstGeom prst="rect">
            <a:avLst/>
          </a:prstGeom>
          <a:ln w="12700">
            <a:miter lim="400000"/>
          </a:ln>
        </p:spPr>
      </p:pic>
      <p:sp>
        <p:nvSpPr>
          <p:cNvPr id="560" name="Wild Type"/>
          <p:cNvSpPr txBox="1"/>
          <p:nvPr/>
        </p:nvSpPr>
        <p:spPr>
          <a:xfrm>
            <a:off x="1877116" y="6569398"/>
            <a:ext cx="1502056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Wild Type</a:t>
            </a:r>
          </a:p>
        </p:txBody>
      </p:sp>
      <p:sp>
        <p:nvSpPr>
          <p:cNvPr id="561" name="Mutant (Spasticity)"/>
          <p:cNvSpPr txBox="1"/>
          <p:nvPr/>
        </p:nvSpPr>
        <p:spPr>
          <a:xfrm>
            <a:off x="1121186" y="4270030"/>
            <a:ext cx="2834641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Mutant (Spasticity)</a:t>
            </a:r>
          </a:p>
        </p:txBody>
      </p:sp>
      <p:pic>
        <p:nvPicPr>
          <p:cNvPr id="562" name="Screen Shot 2019-04-05 at 7.41.03 PM.png" descr="Screen Shot 2019-04-05 at 7.41.03 P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489019" y="2378238"/>
            <a:ext cx="3852047" cy="1993774"/>
          </a:xfrm>
          <a:prstGeom prst="rect">
            <a:avLst/>
          </a:prstGeom>
          <a:ln w="12700">
            <a:miter lim="400000"/>
          </a:ln>
        </p:spPr>
      </p:pic>
      <p:pic>
        <p:nvPicPr>
          <p:cNvPr id="563" name="Screen Shot 2019-04-05 at 7.41.03 PM.png" descr="Screen Shot 2019-04-05 at 7.41.03 P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489019" y="4683846"/>
            <a:ext cx="3852047" cy="1993774"/>
          </a:xfrm>
          <a:prstGeom prst="rect">
            <a:avLst/>
          </a:prstGeom>
          <a:ln w="12700">
            <a:miter lim="400000"/>
          </a:ln>
        </p:spPr>
      </p:pic>
      <p:sp>
        <p:nvSpPr>
          <p:cNvPr id="564" name="Line"/>
          <p:cNvSpPr/>
          <p:nvPr/>
        </p:nvSpPr>
        <p:spPr>
          <a:xfrm>
            <a:off x="4837523" y="3155986"/>
            <a:ext cx="613421" cy="1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65" name="Line"/>
          <p:cNvSpPr/>
          <p:nvPr/>
        </p:nvSpPr>
        <p:spPr>
          <a:xfrm>
            <a:off x="4837523" y="5548475"/>
            <a:ext cx="613421" cy="1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66" name="Line"/>
          <p:cNvSpPr/>
          <p:nvPr/>
        </p:nvSpPr>
        <p:spPr>
          <a:xfrm>
            <a:off x="9379141" y="3155986"/>
            <a:ext cx="613421" cy="1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67" name="No change"/>
          <p:cNvSpPr txBox="1"/>
          <p:nvPr/>
        </p:nvSpPr>
        <p:spPr>
          <a:xfrm>
            <a:off x="10030636" y="5011209"/>
            <a:ext cx="1683717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dirty="0"/>
              <a:t>No change</a:t>
            </a:r>
          </a:p>
        </p:txBody>
      </p:sp>
      <p:sp>
        <p:nvSpPr>
          <p:cNvPr id="568" name="Recovered  (no spasticity)"/>
          <p:cNvSpPr txBox="1"/>
          <p:nvPr/>
        </p:nvSpPr>
        <p:spPr>
          <a:xfrm>
            <a:off x="9943109" y="2920024"/>
            <a:ext cx="2222456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Recovered</a:t>
            </a:r>
            <a:endParaRPr dirty="0"/>
          </a:p>
        </p:txBody>
      </p:sp>
      <p:sp>
        <p:nvSpPr>
          <p:cNvPr id="569" name="Line"/>
          <p:cNvSpPr/>
          <p:nvPr/>
        </p:nvSpPr>
        <p:spPr>
          <a:xfrm>
            <a:off x="9329540" y="5241738"/>
            <a:ext cx="712624" cy="1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7" grpId="0" animBg="1"/>
      <p:bldP spid="56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Arrow"/>
          <p:cNvSpPr/>
          <p:nvPr/>
        </p:nvSpPr>
        <p:spPr>
          <a:xfrm>
            <a:off x="46152" y="7096961"/>
            <a:ext cx="3172311" cy="2370486"/>
          </a:xfrm>
          <a:prstGeom prst="rightArrow">
            <a:avLst>
              <a:gd name="adj1" fmla="val 32000"/>
              <a:gd name="adj2" fmla="val 61109"/>
            </a:avLst>
          </a:prstGeom>
          <a:solidFill>
            <a:schemeClr val="accent1">
              <a:lumOff val="13529"/>
              <a:alpha val="64999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72" name="Aim 2: Identify chemicals that prevent localization of KIF5A by using a chemical screen"/>
          <p:cNvSpPr txBox="1">
            <a:spLocks noGrp="1"/>
          </p:cNvSpPr>
          <p:nvPr>
            <p:ph type="title"/>
          </p:nvPr>
        </p:nvSpPr>
        <p:spPr>
          <a:xfrm>
            <a:off x="1037288" y="286153"/>
            <a:ext cx="11099801" cy="2159000"/>
          </a:xfrm>
          <a:prstGeom prst="rect">
            <a:avLst/>
          </a:prstGeom>
        </p:spPr>
        <p:txBody>
          <a:bodyPr/>
          <a:lstStyle/>
          <a:p>
            <a:pPr defTabSz="321310">
              <a:defRPr sz="4400">
                <a:solidFill>
                  <a:schemeClr val="accent1">
                    <a:lumOff val="13529"/>
                  </a:schemeClr>
                </a:solidFill>
              </a:defRPr>
            </a:pPr>
            <a:r>
              <a:t>Aim 2: </a:t>
            </a:r>
            <a:r>
              <a:rPr>
                <a:solidFill>
                  <a:srgbClr val="FFFFFF"/>
                </a:solidFill>
              </a:rPr>
              <a:t>Identify chemicals that prevent localization of KIF5A by using a chemical screen</a:t>
            </a:r>
          </a:p>
        </p:txBody>
      </p:sp>
      <p:sp>
        <p:nvSpPr>
          <p:cNvPr id="573" name="Knockout the Hox10 gene"/>
          <p:cNvSpPr txBox="1"/>
          <p:nvPr/>
        </p:nvSpPr>
        <p:spPr>
          <a:xfrm>
            <a:off x="-76285" y="7867524"/>
            <a:ext cx="3035680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Knockout the Hox10 gene</a:t>
            </a:r>
          </a:p>
        </p:txBody>
      </p:sp>
      <p:sp>
        <p:nvSpPr>
          <p:cNvPr id="574" name="Arrow"/>
          <p:cNvSpPr/>
          <p:nvPr/>
        </p:nvSpPr>
        <p:spPr>
          <a:xfrm>
            <a:off x="3290510" y="7096961"/>
            <a:ext cx="3296679" cy="2370486"/>
          </a:xfrm>
          <a:prstGeom prst="rightArrow">
            <a:avLst>
              <a:gd name="adj1" fmla="val 32000"/>
              <a:gd name="adj2" fmla="val 61109"/>
            </a:avLst>
          </a:prstGeom>
          <a:solidFill>
            <a:schemeClr val="accent1">
              <a:lumOff val="13529"/>
              <a:alpha val="64999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75" name="Arrow"/>
          <p:cNvSpPr/>
          <p:nvPr/>
        </p:nvSpPr>
        <p:spPr>
          <a:xfrm>
            <a:off x="6659236" y="7096961"/>
            <a:ext cx="3035680" cy="2370486"/>
          </a:xfrm>
          <a:prstGeom prst="rightArrow">
            <a:avLst>
              <a:gd name="adj1" fmla="val 32000"/>
              <a:gd name="adj2" fmla="val 61109"/>
            </a:avLst>
          </a:prstGeom>
          <a:solidFill>
            <a:schemeClr val="accent1">
              <a:lumOff val="13529"/>
              <a:alpha val="64999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76" name="Arrow"/>
          <p:cNvSpPr/>
          <p:nvPr/>
        </p:nvSpPr>
        <p:spPr>
          <a:xfrm>
            <a:off x="9766964" y="7096961"/>
            <a:ext cx="3172311" cy="2370486"/>
          </a:xfrm>
          <a:prstGeom prst="rightArrow">
            <a:avLst>
              <a:gd name="adj1" fmla="val 32000"/>
              <a:gd name="adj2" fmla="val 61109"/>
            </a:avLst>
          </a:prstGeom>
          <a:solidFill>
            <a:schemeClr val="accent1">
              <a:lumOff val="13529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77" name="Screen for phenotype"/>
          <p:cNvSpPr txBox="1"/>
          <p:nvPr/>
        </p:nvSpPr>
        <p:spPr>
          <a:xfrm>
            <a:off x="6522605" y="7867524"/>
            <a:ext cx="3035681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Screen for phenotype</a:t>
            </a:r>
          </a:p>
        </p:txBody>
      </p:sp>
      <p:sp>
        <p:nvSpPr>
          <p:cNvPr id="578" name="Obtain a Diverse Chemical Library"/>
          <p:cNvSpPr txBox="1"/>
          <p:nvPr/>
        </p:nvSpPr>
        <p:spPr>
          <a:xfrm>
            <a:off x="3223160" y="7867524"/>
            <a:ext cx="3172311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Obtain a Diverse Chemical Library</a:t>
            </a:r>
          </a:p>
        </p:txBody>
      </p:sp>
      <p:sp>
        <p:nvSpPr>
          <p:cNvPr id="579" name="Identify chemical"/>
          <p:cNvSpPr txBox="1"/>
          <p:nvPr/>
        </p:nvSpPr>
        <p:spPr>
          <a:xfrm>
            <a:off x="9732040" y="8051674"/>
            <a:ext cx="3172311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Identify chemical</a:t>
            </a:r>
          </a:p>
        </p:txBody>
      </p:sp>
      <p:grpSp>
        <p:nvGrpSpPr>
          <p:cNvPr id="584" name="Group"/>
          <p:cNvGrpSpPr/>
          <p:nvPr/>
        </p:nvGrpSpPr>
        <p:grpSpPr>
          <a:xfrm>
            <a:off x="4776298" y="3314281"/>
            <a:ext cx="4521883" cy="1644322"/>
            <a:chOff x="0" y="0"/>
            <a:chExt cx="4521882" cy="1644320"/>
          </a:xfrm>
        </p:grpSpPr>
        <p:pic>
          <p:nvPicPr>
            <p:cNvPr id="580" name="d880x320.jpeg" descr="d880x320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4521883" cy="16443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81" name="Circle"/>
            <p:cNvSpPr/>
            <p:nvPr/>
          </p:nvSpPr>
          <p:spPr>
            <a:xfrm>
              <a:off x="1491490" y="162261"/>
              <a:ext cx="932710" cy="932711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pic>
          <p:nvPicPr>
            <p:cNvPr id="582" name="DNA_16x9_0.jpg" descr="DNA_16x9_0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552217" y="400564"/>
              <a:ext cx="811255" cy="45610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83" name="Railroad Crossing"/>
            <p:cNvSpPr/>
            <p:nvPr/>
          </p:nvSpPr>
          <p:spPr>
            <a:xfrm>
              <a:off x="1491490" y="162261"/>
              <a:ext cx="932710" cy="932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9" y="0"/>
                  </a:moveTo>
                  <a:cubicBezTo>
                    <a:pt x="4844" y="0"/>
                    <a:pt x="0" y="4844"/>
                    <a:pt x="0" y="10799"/>
                  </a:cubicBezTo>
                  <a:cubicBezTo>
                    <a:pt x="0" y="16754"/>
                    <a:pt x="4844" y="21600"/>
                    <a:pt x="10799" y="21600"/>
                  </a:cubicBezTo>
                  <a:cubicBezTo>
                    <a:pt x="16754" y="21600"/>
                    <a:pt x="21600" y="16754"/>
                    <a:pt x="21600" y="10799"/>
                  </a:cubicBezTo>
                  <a:cubicBezTo>
                    <a:pt x="21600" y="4844"/>
                    <a:pt x="16754" y="0"/>
                    <a:pt x="10799" y="0"/>
                  </a:cubicBezTo>
                  <a:close/>
                  <a:moveTo>
                    <a:pt x="10799" y="792"/>
                  </a:moveTo>
                  <a:cubicBezTo>
                    <a:pt x="13009" y="792"/>
                    <a:pt x="15054" y="1511"/>
                    <a:pt x="16712" y="2729"/>
                  </a:cubicBezTo>
                  <a:lnTo>
                    <a:pt x="10799" y="8641"/>
                  </a:lnTo>
                  <a:lnTo>
                    <a:pt x="4888" y="2729"/>
                  </a:lnTo>
                  <a:cubicBezTo>
                    <a:pt x="6546" y="1511"/>
                    <a:pt x="8589" y="792"/>
                    <a:pt x="10799" y="792"/>
                  </a:cubicBezTo>
                  <a:close/>
                  <a:moveTo>
                    <a:pt x="2729" y="4888"/>
                  </a:moveTo>
                  <a:lnTo>
                    <a:pt x="8641" y="10799"/>
                  </a:lnTo>
                  <a:lnTo>
                    <a:pt x="2729" y="16712"/>
                  </a:lnTo>
                  <a:cubicBezTo>
                    <a:pt x="1511" y="15054"/>
                    <a:pt x="792" y="13009"/>
                    <a:pt x="792" y="10799"/>
                  </a:cubicBezTo>
                  <a:cubicBezTo>
                    <a:pt x="792" y="8589"/>
                    <a:pt x="1511" y="6546"/>
                    <a:pt x="2729" y="4888"/>
                  </a:cubicBezTo>
                  <a:close/>
                  <a:moveTo>
                    <a:pt x="18871" y="4888"/>
                  </a:moveTo>
                  <a:cubicBezTo>
                    <a:pt x="20089" y="6546"/>
                    <a:pt x="20808" y="8589"/>
                    <a:pt x="20808" y="10799"/>
                  </a:cubicBezTo>
                  <a:cubicBezTo>
                    <a:pt x="20808" y="13009"/>
                    <a:pt x="20089" y="15054"/>
                    <a:pt x="18871" y="16712"/>
                  </a:cubicBezTo>
                  <a:lnTo>
                    <a:pt x="12959" y="10799"/>
                  </a:lnTo>
                  <a:lnTo>
                    <a:pt x="18871" y="4888"/>
                  </a:lnTo>
                  <a:close/>
                  <a:moveTo>
                    <a:pt x="10799" y="12959"/>
                  </a:moveTo>
                  <a:lnTo>
                    <a:pt x="16712" y="18871"/>
                  </a:lnTo>
                  <a:cubicBezTo>
                    <a:pt x="15054" y="20089"/>
                    <a:pt x="13009" y="20808"/>
                    <a:pt x="10799" y="20808"/>
                  </a:cubicBezTo>
                  <a:cubicBezTo>
                    <a:pt x="8589" y="20808"/>
                    <a:pt x="6546" y="20089"/>
                    <a:pt x="4888" y="18871"/>
                  </a:cubicBezTo>
                  <a:lnTo>
                    <a:pt x="10799" y="12959"/>
                  </a:lnTo>
                  <a:close/>
                </a:path>
              </a:pathLst>
            </a:custGeom>
            <a:solidFill>
              <a:schemeClr val="accent1">
                <a:lumOff val="13529"/>
                <a:alpha val="68898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pic>
        <p:nvPicPr>
          <p:cNvPr id="585" name="Screen Shot 2019-04-05 at 7.41.03 PM.png" descr="Screen Shot 2019-04-05 at 7.41.03 P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4603" y="3139555"/>
            <a:ext cx="3852047" cy="1993774"/>
          </a:xfrm>
          <a:prstGeom prst="rect">
            <a:avLst/>
          </a:prstGeom>
          <a:ln w="12700">
            <a:miter lim="400000"/>
          </a:ln>
        </p:spPr>
      </p:pic>
      <p:sp>
        <p:nvSpPr>
          <p:cNvPr id="586" name="Line"/>
          <p:cNvSpPr/>
          <p:nvPr/>
        </p:nvSpPr>
        <p:spPr>
          <a:xfrm>
            <a:off x="9311295" y="4136442"/>
            <a:ext cx="613420" cy="1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87" name="Line"/>
          <p:cNvSpPr/>
          <p:nvPr/>
        </p:nvSpPr>
        <p:spPr>
          <a:xfrm>
            <a:off x="4149764" y="4136442"/>
            <a:ext cx="613420" cy="1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88" name="Recovered  (no spasticity)"/>
          <p:cNvSpPr txBox="1"/>
          <p:nvPr/>
        </p:nvSpPr>
        <p:spPr>
          <a:xfrm>
            <a:off x="5926012" y="5025339"/>
            <a:ext cx="2222455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Recovered  (no spasticity)</a:t>
            </a:r>
          </a:p>
        </p:txBody>
      </p:sp>
      <p:pic>
        <p:nvPicPr>
          <p:cNvPr id="589" name="Screen Shot 2019-04-05 at 7.52.00 PM.png" descr="Screen Shot 2019-04-05 at 7.52.00 PM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937829" y="3369809"/>
            <a:ext cx="2491557" cy="1533266"/>
          </a:xfrm>
          <a:prstGeom prst="rect">
            <a:avLst/>
          </a:prstGeom>
          <a:ln w="12700">
            <a:miter lim="400000"/>
          </a:ln>
        </p:spPr>
      </p:pic>
      <p:sp>
        <p:nvSpPr>
          <p:cNvPr id="590" name="Hypothesis: By conducting a chemical screen we will be able to identify a chemical that can recover the Hox10 mutant"/>
          <p:cNvSpPr txBox="1"/>
          <p:nvPr/>
        </p:nvSpPr>
        <p:spPr>
          <a:xfrm>
            <a:off x="952033" y="6105586"/>
            <a:ext cx="10776238" cy="829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solidFill>
                  <a:schemeClr val="accent1">
                    <a:lumOff val="13529"/>
                  </a:schemeClr>
                </a:solidFill>
              </a:defRPr>
            </a:pPr>
            <a:r>
              <a:rPr dirty="0"/>
              <a:t>Hypothesis:</a:t>
            </a:r>
            <a:r>
              <a:rPr dirty="0">
                <a:solidFill>
                  <a:srgbClr val="FFFFFF"/>
                </a:solidFill>
              </a:rPr>
              <a:t> By conducting a chemical screen we will be able to identify a chemical that can recover the Hox10 mutant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Arrow"/>
          <p:cNvSpPr/>
          <p:nvPr/>
        </p:nvSpPr>
        <p:spPr>
          <a:xfrm>
            <a:off x="46152" y="7096961"/>
            <a:ext cx="3172311" cy="2370486"/>
          </a:xfrm>
          <a:prstGeom prst="rightArrow">
            <a:avLst>
              <a:gd name="adj1" fmla="val 32000"/>
              <a:gd name="adj2" fmla="val 61109"/>
            </a:avLst>
          </a:prstGeom>
          <a:solidFill>
            <a:schemeClr val="accent1">
              <a:lumOff val="13529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93" name="Aim 3: Identify novel proteins that interact with KIF5A targeting the protein to the legs"/>
          <p:cNvSpPr txBox="1">
            <a:spLocks noGrp="1"/>
          </p:cNvSpPr>
          <p:nvPr>
            <p:ph type="title"/>
          </p:nvPr>
        </p:nvSpPr>
        <p:spPr>
          <a:xfrm>
            <a:off x="1052344" y="254000"/>
            <a:ext cx="11099801" cy="2159000"/>
          </a:xfrm>
          <a:prstGeom prst="rect">
            <a:avLst/>
          </a:prstGeom>
        </p:spPr>
        <p:txBody>
          <a:bodyPr/>
          <a:lstStyle/>
          <a:p>
            <a:pPr defTabSz="321310">
              <a:defRPr sz="4400">
                <a:solidFill>
                  <a:schemeClr val="accent1">
                    <a:lumOff val="13529"/>
                  </a:schemeClr>
                </a:solidFill>
              </a:defRPr>
            </a:pPr>
            <a:r>
              <a:rPr dirty="0"/>
              <a:t>Aim 3: </a:t>
            </a:r>
            <a:r>
              <a:rPr dirty="0">
                <a:solidFill>
                  <a:srgbClr val="FFFFFF"/>
                </a:solidFill>
              </a:rPr>
              <a:t>Identify novel proteins that interact with KIF5A targeting the protein to the legs</a:t>
            </a:r>
          </a:p>
        </p:txBody>
      </p:sp>
      <p:sp>
        <p:nvSpPr>
          <p:cNvPr id="594" name="Create mutants without limbs"/>
          <p:cNvSpPr txBox="1"/>
          <p:nvPr/>
        </p:nvSpPr>
        <p:spPr>
          <a:xfrm>
            <a:off x="-76285" y="7867524"/>
            <a:ext cx="3035680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Create mutants without limbs</a:t>
            </a:r>
          </a:p>
        </p:txBody>
      </p:sp>
      <p:sp>
        <p:nvSpPr>
          <p:cNvPr id="595" name="Arrow"/>
          <p:cNvSpPr/>
          <p:nvPr/>
        </p:nvSpPr>
        <p:spPr>
          <a:xfrm>
            <a:off x="3290510" y="7096961"/>
            <a:ext cx="3174241" cy="2370486"/>
          </a:xfrm>
          <a:prstGeom prst="rightArrow">
            <a:avLst>
              <a:gd name="adj1" fmla="val 32000"/>
              <a:gd name="adj2" fmla="val 61109"/>
            </a:avLst>
          </a:prstGeom>
          <a:solidFill>
            <a:schemeClr val="accent1">
              <a:lumOff val="13529"/>
              <a:alpha val="64999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96" name="Arrow"/>
          <p:cNvSpPr/>
          <p:nvPr/>
        </p:nvSpPr>
        <p:spPr>
          <a:xfrm>
            <a:off x="6522605" y="7096961"/>
            <a:ext cx="3035680" cy="2370486"/>
          </a:xfrm>
          <a:prstGeom prst="rightArrow">
            <a:avLst>
              <a:gd name="adj1" fmla="val 32000"/>
              <a:gd name="adj2" fmla="val 61109"/>
            </a:avLst>
          </a:prstGeom>
          <a:solidFill>
            <a:schemeClr val="accent1">
              <a:lumOff val="13529"/>
              <a:alpha val="64999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97" name="Arrow"/>
          <p:cNvSpPr/>
          <p:nvPr/>
        </p:nvSpPr>
        <p:spPr>
          <a:xfrm>
            <a:off x="9605974" y="7096961"/>
            <a:ext cx="3457668" cy="2370486"/>
          </a:xfrm>
          <a:prstGeom prst="rightArrow">
            <a:avLst>
              <a:gd name="adj1" fmla="val 32000"/>
              <a:gd name="adj2" fmla="val 61109"/>
            </a:avLst>
          </a:prstGeom>
          <a:solidFill>
            <a:schemeClr val="accent1">
              <a:lumOff val="13529"/>
              <a:alpha val="64999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98" name="Knockout gene of interest"/>
          <p:cNvSpPr txBox="1"/>
          <p:nvPr/>
        </p:nvSpPr>
        <p:spPr>
          <a:xfrm>
            <a:off x="6372838" y="7867524"/>
            <a:ext cx="3035680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Knockout gene of interest</a:t>
            </a:r>
          </a:p>
        </p:txBody>
      </p:sp>
      <p:sp>
        <p:nvSpPr>
          <p:cNvPr id="599" name="Perform TAP Tag of KIF5A"/>
          <p:cNvSpPr txBox="1"/>
          <p:nvPr/>
        </p:nvSpPr>
        <p:spPr>
          <a:xfrm>
            <a:off x="3223160" y="7867524"/>
            <a:ext cx="3035680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Perform TAP Tag of KIF5A</a:t>
            </a:r>
          </a:p>
        </p:txBody>
      </p:sp>
      <p:sp>
        <p:nvSpPr>
          <p:cNvPr id="600" name="Screen for fluorescence in limbs"/>
          <p:cNvSpPr txBox="1"/>
          <p:nvPr/>
        </p:nvSpPr>
        <p:spPr>
          <a:xfrm>
            <a:off x="9507827" y="7867524"/>
            <a:ext cx="3296678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Screen for fluorescence in limbs</a:t>
            </a:r>
          </a:p>
        </p:txBody>
      </p:sp>
      <p:grpSp>
        <p:nvGrpSpPr>
          <p:cNvPr id="24" name="Group">
            <a:extLst>
              <a:ext uri="{FF2B5EF4-FFF2-40B4-BE49-F238E27FC236}">
                <a16:creationId xmlns:a16="http://schemas.microsoft.com/office/drawing/2014/main" id="{53BD63B5-9BA8-B44E-BBA3-1E3D39A05F60}"/>
              </a:ext>
            </a:extLst>
          </p:cNvPr>
          <p:cNvGrpSpPr/>
          <p:nvPr/>
        </p:nvGrpSpPr>
        <p:grpSpPr>
          <a:xfrm>
            <a:off x="1300501" y="3421727"/>
            <a:ext cx="4521883" cy="1644322"/>
            <a:chOff x="0" y="0"/>
            <a:chExt cx="4521882" cy="1644320"/>
          </a:xfrm>
        </p:grpSpPr>
        <p:pic>
          <p:nvPicPr>
            <p:cNvPr id="25" name="d880x320.jpeg" descr="d880x320.jpeg">
              <a:extLst>
                <a:ext uri="{FF2B5EF4-FFF2-40B4-BE49-F238E27FC236}">
                  <a16:creationId xmlns:a16="http://schemas.microsoft.com/office/drawing/2014/main" id="{3C9EAFA1-2571-F44A-8C7E-8FB44304BD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4521883" cy="16443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6" name="Circle">
              <a:extLst>
                <a:ext uri="{FF2B5EF4-FFF2-40B4-BE49-F238E27FC236}">
                  <a16:creationId xmlns:a16="http://schemas.microsoft.com/office/drawing/2014/main" id="{62C6F123-B97D-284F-9364-16F02B8CDAF8}"/>
                </a:ext>
              </a:extLst>
            </p:cNvPr>
            <p:cNvSpPr/>
            <p:nvPr/>
          </p:nvSpPr>
          <p:spPr>
            <a:xfrm>
              <a:off x="1491490" y="162261"/>
              <a:ext cx="932710" cy="932711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pic>
          <p:nvPicPr>
            <p:cNvPr id="27" name="DNA_16x9_0.jpg" descr="DNA_16x9_0.jpg">
              <a:extLst>
                <a:ext uri="{FF2B5EF4-FFF2-40B4-BE49-F238E27FC236}">
                  <a16:creationId xmlns:a16="http://schemas.microsoft.com/office/drawing/2014/main" id="{0A60E80C-77A4-4545-870C-CD91481374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552217" y="400564"/>
              <a:ext cx="811255" cy="45610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8" name="Railroad Crossing">
              <a:extLst>
                <a:ext uri="{FF2B5EF4-FFF2-40B4-BE49-F238E27FC236}">
                  <a16:creationId xmlns:a16="http://schemas.microsoft.com/office/drawing/2014/main" id="{0FC78918-FF5B-904C-90CA-4739E712C933}"/>
                </a:ext>
              </a:extLst>
            </p:cNvPr>
            <p:cNvSpPr/>
            <p:nvPr/>
          </p:nvSpPr>
          <p:spPr>
            <a:xfrm>
              <a:off x="1491490" y="162261"/>
              <a:ext cx="932710" cy="932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9" y="0"/>
                  </a:moveTo>
                  <a:cubicBezTo>
                    <a:pt x="4844" y="0"/>
                    <a:pt x="0" y="4844"/>
                    <a:pt x="0" y="10799"/>
                  </a:cubicBezTo>
                  <a:cubicBezTo>
                    <a:pt x="0" y="16754"/>
                    <a:pt x="4844" y="21600"/>
                    <a:pt x="10799" y="21600"/>
                  </a:cubicBezTo>
                  <a:cubicBezTo>
                    <a:pt x="16754" y="21600"/>
                    <a:pt x="21600" y="16754"/>
                    <a:pt x="21600" y="10799"/>
                  </a:cubicBezTo>
                  <a:cubicBezTo>
                    <a:pt x="21600" y="4844"/>
                    <a:pt x="16754" y="0"/>
                    <a:pt x="10799" y="0"/>
                  </a:cubicBezTo>
                  <a:close/>
                  <a:moveTo>
                    <a:pt x="10799" y="792"/>
                  </a:moveTo>
                  <a:cubicBezTo>
                    <a:pt x="13009" y="792"/>
                    <a:pt x="15054" y="1511"/>
                    <a:pt x="16712" y="2729"/>
                  </a:cubicBezTo>
                  <a:lnTo>
                    <a:pt x="10799" y="8641"/>
                  </a:lnTo>
                  <a:lnTo>
                    <a:pt x="4888" y="2729"/>
                  </a:lnTo>
                  <a:cubicBezTo>
                    <a:pt x="6546" y="1511"/>
                    <a:pt x="8589" y="792"/>
                    <a:pt x="10799" y="792"/>
                  </a:cubicBezTo>
                  <a:close/>
                  <a:moveTo>
                    <a:pt x="2729" y="4888"/>
                  </a:moveTo>
                  <a:lnTo>
                    <a:pt x="8641" y="10799"/>
                  </a:lnTo>
                  <a:lnTo>
                    <a:pt x="2729" y="16712"/>
                  </a:lnTo>
                  <a:cubicBezTo>
                    <a:pt x="1511" y="15054"/>
                    <a:pt x="792" y="13009"/>
                    <a:pt x="792" y="10799"/>
                  </a:cubicBezTo>
                  <a:cubicBezTo>
                    <a:pt x="792" y="8589"/>
                    <a:pt x="1511" y="6546"/>
                    <a:pt x="2729" y="4888"/>
                  </a:cubicBezTo>
                  <a:close/>
                  <a:moveTo>
                    <a:pt x="18871" y="4888"/>
                  </a:moveTo>
                  <a:cubicBezTo>
                    <a:pt x="20089" y="6546"/>
                    <a:pt x="20808" y="8589"/>
                    <a:pt x="20808" y="10799"/>
                  </a:cubicBezTo>
                  <a:cubicBezTo>
                    <a:pt x="20808" y="13009"/>
                    <a:pt x="20089" y="15054"/>
                    <a:pt x="18871" y="16712"/>
                  </a:cubicBezTo>
                  <a:lnTo>
                    <a:pt x="12959" y="10799"/>
                  </a:lnTo>
                  <a:lnTo>
                    <a:pt x="18871" y="4888"/>
                  </a:lnTo>
                  <a:close/>
                  <a:moveTo>
                    <a:pt x="10799" y="12959"/>
                  </a:moveTo>
                  <a:lnTo>
                    <a:pt x="16712" y="18871"/>
                  </a:lnTo>
                  <a:cubicBezTo>
                    <a:pt x="15054" y="20089"/>
                    <a:pt x="13009" y="20808"/>
                    <a:pt x="10799" y="20808"/>
                  </a:cubicBezTo>
                  <a:cubicBezTo>
                    <a:pt x="8589" y="20808"/>
                    <a:pt x="6546" y="20089"/>
                    <a:pt x="4888" y="18871"/>
                  </a:cubicBezTo>
                  <a:lnTo>
                    <a:pt x="10799" y="12959"/>
                  </a:lnTo>
                  <a:close/>
                </a:path>
              </a:pathLst>
            </a:custGeom>
            <a:solidFill>
              <a:schemeClr val="accent1">
                <a:lumOff val="13529"/>
                <a:alpha val="68898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pic>
        <p:nvPicPr>
          <p:cNvPr id="30" name="d880x320.jpeg" descr="d880x320.jpeg">
            <a:extLst>
              <a:ext uri="{FF2B5EF4-FFF2-40B4-BE49-F238E27FC236}">
                <a16:creationId xmlns:a16="http://schemas.microsoft.com/office/drawing/2014/main" id="{C81466FE-C5CB-9041-B291-131F5EBABB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12924" y="3378761"/>
            <a:ext cx="4521884" cy="164432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Arrow"/>
          <p:cNvSpPr/>
          <p:nvPr/>
        </p:nvSpPr>
        <p:spPr>
          <a:xfrm>
            <a:off x="46152" y="7096961"/>
            <a:ext cx="3172311" cy="2370486"/>
          </a:xfrm>
          <a:prstGeom prst="rightArrow">
            <a:avLst>
              <a:gd name="adj1" fmla="val 32000"/>
              <a:gd name="adj2" fmla="val 61109"/>
            </a:avLst>
          </a:prstGeom>
          <a:solidFill>
            <a:schemeClr val="accent1">
              <a:lumOff val="13529"/>
              <a:alpha val="64999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14" name="Aim 3: Identify novel proteins that interact with KIF5A targeting the protein to the legs"/>
          <p:cNvSpPr txBox="1">
            <a:spLocks noGrp="1"/>
          </p:cNvSpPr>
          <p:nvPr>
            <p:ph type="title"/>
          </p:nvPr>
        </p:nvSpPr>
        <p:spPr>
          <a:xfrm>
            <a:off x="815213" y="104232"/>
            <a:ext cx="11099801" cy="2159001"/>
          </a:xfrm>
          <a:prstGeom prst="rect">
            <a:avLst/>
          </a:prstGeom>
        </p:spPr>
        <p:txBody>
          <a:bodyPr/>
          <a:lstStyle/>
          <a:p>
            <a:pPr defTabSz="321310">
              <a:defRPr sz="4400">
                <a:solidFill>
                  <a:schemeClr val="accent1">
                    <a:lumOff val="13529"/>
                  </a:schemeClr>
                </a:solidFill>
              </a:defRPr>
            </a:pPr>
            <a:r>
              <a:t>Aim 3: </a:t>
            </a:r>
            <a:r>
              <a:rPr>
                <a:solidFill>
                  <a:srgbClr val="FFFFFF"/>
                </a:solidFill>
              </a:rPr>
              <a:t>Identify novel proteins that interact with KIF5A targeting the protein to the legs</a:t>
            </a:r>
          </a:p>
        </p:txBody>
      </p:sp>
      <p:sp>
        <p:nvSpPr>
          <p:cNvPr id="615" name="Create mutants without limbs"/>
          <p:cNvSpPr txBox="1"/>
          <p:nvPr/>
        </p:nvSpPr>
        <p:spPr>
          <a:xfrm>
            <a:off x="-76285" y="7867524"/>
            <a:ext cx="3035680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Create mutants without limbs</a:t>
            </a:r>
          </a:p>
        </p:txBody>
      </p:sp>
      <p:sp>
        <p:nvSpPr>
          <p:cNvPr id="616" name="Arrow"/>
          <p:cNvSpPr/>
          <p:nvPr/>
        </p:nvSpPr>
        <p:spPr>
          <a:xfrm>
            <a:off x="3290510" y="7096961"/>
            <a:ext cx="3174241" cy="2370486"/>
          </a:xfrm>
          <a:prstGeom prst="rightArrow">
            <a:avLst>
              <a:gd name="adj1" fmla="val 32000"/>
              <a:gd name="adj2" fmla="val 61109"/>
            </a:avLst>
          </a:prstGeom>
          <a:solidFill>
            <a:schemeClr val="accent1">
              <a:lumOff val="13529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17" name="Arrow"/>
          <p:cNvSpPr/>
          <p:nvPr/>
        </p:nvSpPr>
        <p:spPr>
          <a:xfrm>
            <a:off x="6522605" y="7096961"/>
            <a:ext cx="3035680" cy="2370486"/>
          </a:xfrm>
          <a:prstGeom prst="rightArrow">
            <a:avLst>
              <a:gd name="adj1" fmla="val 32000"/>
              <a:gd name="adj2" fmla="val 61109"/>
            </a:avLst>
          </a:prstGeom>
          <a:solidFill>
            <a:schemeClr val="accent1">
              <a:lumOff val="13529"/>
              <a:alpha val="64999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18" name="Arrow"/>
          <p:cNvSpPr/>
          <p:nvPr/>
        </p:nvSpPr>
        <p:spPr>
          <a:xfrm>
            <a:off x="9605974" y="7096961"/>
            <a:ext cx="3457668" cy="2370486"/>
          </a:xfrm>
          <a:prstGeom prst="rightArrow">
            <a:avLst>
              <a:gd name="adj1" fmla="val 32000"/>
              <a:gd name="adj2" fmla="val 61109"/>
            </a:avLst>
          </a:prstGeom>
          <a:solidFill>
            <a:schemeClr val="accent1">
              <a:lumOff val="13529"/>
              <a:alpha val="64999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19" name="Knockout gene of interest"/>
          <p:cNvSpPr txBox="1"/>
          <p:nvPr/>
        </p:nvSpPr>
        <p:spPr>
          <a:xfrm>
            <a:off x="6372838" y="7867524"/>
            <a:ext cx="3035680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Knockout gene of interest</a:t>
            </a:r>
          </a:p>
        </p:txBody>
      </p:sp>
      <p:sp>
        <p:nvSpPr>
          <p:cNvPr id="620" name="Perform TAP Tag of KIF5A"/>
          <p:cNvSpPr txBox="1"/>
          <p:nvPr/>
        </p:nvSpPr>
        <p:spPr>
          <a:xfrm>
            <a:off x="3223160" y="7867524"/>
            <a:ext cx="3035680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Perform TAP Tag of KIF5A</a:t>
            </a:r>
          </a:p>
        </p:txBody>
      </p:sp>
      <p:sp>
        <p:nvSpPr>
          <p:cNvPr id="621" name="Screen for fluorescence in limbs"/>
          <p:cNvSpPr txBox="1"/>
          <p:nvPr/>
        </p:nvSpPr>
        <p:spPr>
          <a:xfrm>
            <a:off x="9507827" y="7867524"/>
            <a:ext cx="3296678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Screen for fluorescence in limbs</a:t>
            </a:r>
          </a:p>
        </p:txBody>
      </p:sp>
      <p:pic>
        <p:nvPicPr>
          <p:cNvPr id="622" name="Tandem-affinity-purificationThe-tandem-affinity-purification-TAP-tag-consists-of-three.png.jpeg" descr="Tandem-affinity-purificationThe-tandem-affinity-purification-TAP-tag-consists-of-three.png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3408" y="2317513"/>
            <a:ext cx="5566810" cy="4574062"/>
          </a:xfrm>
          <a:prstGeom prst="rect">
            <a:avLst/>
          </a:prstGeom>
          <a:ln w="12700">
            <a:miter lim="400000"/>
          </a:ln>
        </p:spPr>
      </p:pic>
      <p:sp>
        <p:nvSpPr>
          <p:cNvPr id="623" name="Rectangle"/>
          <p:cNvSpPr/>
          <p:nvPr/>
        </p:nvSpPr>
        <p:spPr>
          <a:xfrm>
            <a:off x="10160730" y="2956296"/>
            <a:ext cx="1460087" cy="545882"/>
          </a:xfrm>
          <a:prstGeom prst="rect">
            <a:avLst/>
          </a:prstGeom>
          <a:solidFill>
            <a:schemeClr val="accent2">
              <a:hueOff val="89372"/>
              <a:lumOff val="-882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24" name="Bait"/>
          <p:cNvSpPr/>
          <p:nvPr/>
        </p:nvSpPr>
        <p:spPr>
          <a:xfrm>
            <a:off x="9479660" y="2814557"/>
            <a:ext cx="1460086" cy="829360"/>
          </a:xfrm>
          <a:prstGeom prst="ellipse">
            <a:avLst/>
          </a:prstGeom>
          <a:solidFill>
            <a:schemeClr val="accent1">
              <a:lumOff val="13529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Bait</a:t>
            </a:r>
          </a:p>
        </p:txBody>
      </p:sp>
      <p:sp>
        <p:nvSpPr>
          <p:cNvPr id="625" name="3"/>
          <p:cNvSpPr/>
          <p:nvPr/>
        </p:nvSpPr>
        <p:spPr>
          <a:xfrm>
            <a:off x="9461817" y="2379238"/>
            <a:ext cx="691846" cy="661279"/>
          </a:xfrm>
          <a:prstGeom prst="ellipse">
            <a:avLst/>
          </a:prstGeom>
          <a:solidFill>
            <a:schemeClr val="accent2">
              <a:hueOff val="-177681"/>
              <a:satOff val="-17391"/>
              <a:lumOff val="16666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3</a:t>
            </a:r>
          </a:p>
        </p:txBody>
      </p:sp>
      <p:sp>
        <p:nvSpPr>
          <p:cNvPr id="626" name="2"/>
          <p:cNvSpPr/>
          <p:nvPr/>
        </p:nvSpPr>
        <p:spPr>
          <a:xfrm>
            <a:off x="9127034" y="2898598"/>
            <a:ext cx="691846" cy="661278"/>
          </a:xfrm>
          <a:prstGeom prst="ellipse">
            <a:avLst/>
          </a:prstGeom>
          <a:solidFill>
            <a:schemeClr val="accent3">
              <a:hueOff val="-365725"/>
              <a:satOff val="-32500"/>
              <a:lumOff val="18235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2</a:t>
            </a:r>
          </a:p>
        </p:txBody>
      </p:sp>
      <p:sp>
        <p:nvSpPr>
          <p:cNvPr id="627" name="1"/>
          <p:cNvSpPr/>
          <p:nvPr/>
        </p:nvSpPr>
        <p:spPr>
          <a:xfrm>
            <a:off x="9574142" y="3918067"/>
            <a:ext cx="691847" cy="545882"/>
          </a:xfrm>
          <a:prstGeom prst="rect">
            <a:avLst/>
          </a:prstGeom>
          <a:solidFill>
            <a:srgbClr val="2C60F8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1</a:t>
            </a:r>
          </a:p>
        </p:txBody>
      </p:sp>
      <p:sp>
        <p:nvSpPr>
          <p:cNvPr id="628" name="Rectangle"/>
          <p:cNvSpPr/>
          <p:nvPr/>
        </p:nvSpPr>
        <p:spPr>
          <a:xfrm>
            <a:off x="9996508" y="5315158"/>
            <a:ext cx="1460087" cy="545881"/>
          </a:xfrm>
          <a:prstGeom prst="rect">
            <a:avLst/>
          </a:prstGeom>
          <a:solidFill>
            <a:schemeClr val="accent2">
              <a:hueOff val="89372"/>
              <a:lumOff val="-882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29" name="Bait"/>
          <p:cNvSpPr/>
          <p:nvPr/>
        </p:nvSpPr>
        <p:spPr>
          <a:xfrm>
            <a:off x="9297594" y="5142679"/>
            <a:ext cx="1460087" cy="829360"/>
          </a:xfrm>
          <a:prstGeom prst="ellipse">
            <a:avLst/>
          </a:prstGeom>
          <a:solidFill>
            <a:schemeClr val="accent1">
              <a:lumOff val="13529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Bait</a:t>
            </a:r>
          </a:p>
        </p:txBody>
      </p:sp>
      <p:sp>
        <p:nvSpPr>
          <p:cNvPr id="630" name="3"/>
          <p:cNvSpPr/>
          <p:nvPr/>
        </p:nvSpPr>
        <p:spPr>
          <a:xfrm>
            <a:off x="9297594" y="4738100"/>
            <a:ext cx="691846" cy="661278"/>
          </a:xfrm>
          <a:prstGeom prst="ellipse">
            <a:avLst/>
          </a:prstGeom>
          <a:solidFill>
            <a:schemeClr val="accent2">
              <a:hueOff val="-177681"/>
              <a:satOff val="-17391"/>
              <a:lumOff val="16666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3</a:t>
            </a:r>
          </a:p>
        </p:txBody>
      </p:sp>
      <p:sp>
        <p:nvSpPr>
          <p:cNvPr id="631" name="2"/>
          <p:cNvSpPr/>
          <p:nvPr/>
        </p:nvSpPr>
        <p:spPr>
          <a:xfrm>
            <a:off x="8962811" y="5257459"/>
            <a:ext cx="691847" cy="661279"/>
          </a:xfrm>
          <a:prstGeom prst="ellipse">
            <a:avLst/>
          </a:prstGeom>
          <a:solidFill>
            <a:schemeClr val="accent3">
              <a:hueOff val="-365725"/>
              <a:satOff val="-32500"/>
              <a:lumOff val="18235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2</a:t>
            </a:r>
          </a:p>
        </p:txBody>
      </p:sp>
      <p:sp>
        <p:nvSpPr>
          <p:cNvPr id="632" name="1"/>
          <p:cNvSpPr/>
          <p:nvPr/>
        </p:nvSpPr>
        <p:spPr>
          <a:xfrm>
            <a:off x="9297594" y="5830227"/>
            <a:ext cx="691846" cy="545881"/>
          </a:xfrm>
          <a:prstGeom prst="rect">
            <a:avLst/>
          </a:prstGeom>
          <a:solidFill>
            <a:srgbClr val="2C60F8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1</a:t>
            </a:r>
          </a:p>
        </p:txBody>
      </p:sp>
      <p:sp>
        <p:nvSpPr>
          <p:cNvPr id="633" name="Line"/>
          <p:cNvSpPr/>
          <p:nvPr/>
        </p:nvSpPr>
        <p:spPr>
          <a:xfrm>
            <a:off x="6024463" y="4625678"/>
            <a:ext cx="7566553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grpSp>
        <p:nvGrpSpPr>
          <p:cNvPr id="27" name="Group">
            <a:extLst>
              <a:ext uri="{FF2B5EF4-FFF2-40B4-BE49-F238E27FC236}">
                <a16:creationId xmlns:a16="http://schemas.microsoft.com/office/drawing/2014/main" id="{D9D7DF37-DDB2-8848-B291-6A7D45E0045C}"/>
              </a:ext>
            </a:extLst>
          </p:cNvPr>
          <p:cNvGrpSpPr/>
          <p:nvPr/>
        </p:nvGrpSpPr>
        <p:grpSpPr>
          <a:xfrm>
            <a:off x="6319141" y="2529873"/>
            <a:ext cx="2640501" cy="1398727"/>
            <a:chOff x="0" y="0"/>
            <a:chExt cx="4521882" cy="1644320"/>
          </a:xfrm>
        </p:grpSpPr>
        <p:pic>
          <p:nvPicPr>
            <p:cNvPr id="28" name="d880x320.jpeg" descr="d880x320.jpeg">
              <a:extLst>
                <a:ext uri="{FF2B5EF4-FFF2-40B4-BE49-F238E27FC236}">
                  <a16:creationId xmlns:a16="http://schemas.microsoft.com/office/drawing/2014/main" id="{D22ACD06-3691-EB42-9DFB-933BD5E6E2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4521883" cy="16443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9" name="Circle">
              <a:extLst>
                <a:ext uri="{FF2B5EF4-FFF2-40B4-BE49-F238E27FC236}">
                  <a16:creationId xmlns:a16="http://schemas.microsoft.com/office/drawing/2014/main" id="{C5AD0F2D-8FE7-4344-887C-E60B156A98D6}"/>
                </a:ext>
              </a:extLst>
            </p:cNvPr>
            <p:cNvSpPr/>
            <p:nvPr/>
          </p:nvSpPr>
          <p:spPr>
            <a:xfrm>
              <a:off x="1491490" y="162261"/>
              <a:ext cx="932710" cy="932711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pic>
          <p:nvPicPr>
            <p:cNvPr id="30" name="DNA_16x9_0.jpg" descr="DNA_16x9_0.jpg">
              <a:extLst>
                <a:ext uri="{FF2B5EF4-FFF2-40B4-BE49-F238E27FC236}">
                  <a16:creationId xmlns:a16="http://schemas.microsoft.com/office/drawing/2014/main" id="{148A9F57-3C60-814B-B707-A9BD416EDD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552217" y="400564"/>
              <a:ext cx="811255" cy="45610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" name="Railroad Crossing">
              <a:extLst>
                <a:ext uri="{FF2B5EF4-FFF2-40B4-BE49-F238E27FC236}">
                  <a16:creationId xmlns:a16="http://schemas.microsoft.com/office/drawing/2014/main" id="{3068A7F6-D22A-394A-B536-06A00CF7F2DB}"/>
                </a:ext>
              </a:extLst>
            </p:cNvPr>
            <p:cNvSpPr/>
            <p:nvPr/>
          </p:nvSpPr>
          <p:spPr>
            <a:xfrm>
              <a:off x="1491490" y="162261"/>
              <a:ext cx="932710" cy="932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9" y="0"/>
                  </a:moveTo>
                  <a:cubicBezTo>
                    <a:pt x="4844" y="0"/>
                    <a:pt x="0" y="4844"/>
                    <a:pt x="0" y="10799"/>
                  </a:cubicBezTo>
                  <a:cubicBezTo>
                    <a:pt x="0" y="16754"/>
                    <a:pt x="4844" y="21600"/>
                    <a:pt x="10799" y="21600"/>
                  </a:cubicBezTo>
                  <a:cubicBezTo>
                    <a:pt x="16754" y="21600"/>
                    <a:pt x="21600" y="16754"/>
                    <a:pt x="21600" y="10799"/>
                  </a:cubicBezTo>
                  <a:cubicBezTo>
                    <a:pt x="21600" y="4844"/>
                    <a:pt x="16754" y="0"/>
                    <a:pt x="10799" y="0"/>
                  </a:cubicBezTo>
                  <a:close/>
                  <a:moveTo>
                    <a:pt x="10799" y="792"/>
                  </a:moveTo>
                  <a:cubicBezTo>
                    <a:pt x="13009" y="792"/>
                    <a:pt x="15054" y="1511"/>
                    <a:pt x="16712" y="2729"/>
                  </a:cubicBezTo>
                  <a:lnTo>
                    <a:pt x="10799" y="8641"/>
                  </a:lnTo>
                  <a:lnTo>
                    <a:pt x="4888" y="2729"/>
                  </a:lnTo>
                  <a:cubicBezTo>
                    <a:pt x="6546" y="1511"/>
                    <a:pt x="8589" y="792"/>
                    <a:pt x="10799" y="792"/>
                  </a:cubicBezTo>
                  <a:close/>
                  <a:moveTo>
                    <a:pt x="2729" y="4888"/>
                  </a:moveTo>
                  <a:lnTo>
                    <a:pt x="8641" y="10799"/>
                  </a:lnTo>
                  <a:lnTo>
                    <a:pt x="2729" y="16712"/>
                  </a:lnTo>
                  <a:cubicBezTo>
                    <a:pt x="1511" y="15054"/>
                    <a:pt x="792" y="13009"/>
                    <a:pt x="792" y="10799"/>
                  </a:cubicBezTo>
                  <a:cubicBezTo>
                    <a:pt x="792" y="8589"/>
                    <a:pt x="1511" y="6546"/>
                    <a:pt x="2729" y="4888"/>
                  </a:cubicBezTo>
                  <a:close/>
                  <a:moveTo>
                    <a:pt x="18871" y="4888"/>
                  </a:moveTo>
                  <a:cubicBezTo>
                    <a:pt x="20089" y="6546"/>
                    <a:pt x="20808" y="8589"/>
                    <a:pt x="20808" y="10799"/>
                  </a:cubicBezTo>
                  <a:cubicBezTo>
                    <a:pt x="20808" y="13009"/>
                    <a:pt x="20089" y="15054"/>
                    <a:pt x="18871" y="16712"/>
                  </a:cubicBezTo>
                  <a:lnTo>
                    <a:pt x="12959" y="10799"/>
                  </a:lnTo>
                  <a:lnTo>
                    <a:pt x="18871" y="4888"/>
                  </a:lnTo>
                  <a:close/>
                  <a:moveTo>
                    <a:pt x="10799" y="12959"/>
                  </a:moveTo>
                  <a:lnTo>
                    <a:pt x="16712" y="18871"/>
                  </a:lnTo>
                  <a:cubicBezTo>
                    <a:pt x="15054" y="20089"/>
                    <a:pt x="13009" y="20808"/>
                    <a:pt x="10799" y="20808"/>
                  </a:cubicBezTo>
                  <a:cubicBezTo>
                    <a:pt x="8589" y="20808"/>
                    <a:pt x="6546" y="20089"/>
                    <a:pt x="4888" y="18871"/>
                  </a:cubicBezTo>
                  <a:lnTo>
                    <a:pt x="10799" y="12959"/>
                  </a:lnTo>
                  <a:close/>
                </a:path>
              </a:pathLst>
            </a:custGeom>
            <a:solidFill>
              <a:schemeClr val="accent1">
                <a:lumOff val="13529"/>
                <a:alpha val="68898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pic>
        <p:nvPicPr>
          <p:cNvPr id="32" name="d880x320.jpeg" descr="d880x320.jpeg">
            <a:extLst>
              <a:ext uri="{FF2B5EF4-FFF2-40B4-BE49-F238E27FC236}">
                <a16:creationId xmlns:a16="http://schemas.microsoft.com/office/drawing/2014/main" id="{1F49FA3D-2560-084A-8388-611626834A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58840" y="4977380"/>
            <a:ext cx="2640502" cy="1398728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5" grpId="0" animBg="1"/>
      <p:bldP spid="626" grpId="0" animBg="1"/>
      <p:bldP spid="627" grpId="0" animBg="1"/>
      <p:bldP spid="630" grpId="0" animBg="1"/>
      <p:bldP spid="631" grpId="0" animBg="1"/>
      <p:bldP spid="63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Arrow"/>
          <p:cNvSpPr/>
          <p:nvPr/>
        </p:nvSpPr>
        <p:spPr>
          <a:xfrm>
            <a:off x="46152" y="7096961"/>
            <a:ext cx="3172311" cy="2370486"/>
          </a:xfrm>
          <a:prstGeom prst="rightArrow">
            <a:avLst>
              <a:gd name="adj1" fmla="val 32000"/>
              <a:gd name="adj2" fmla="val 61109"/>
            </a:avLst>
          </a:prstGeom>
          <a:solidFill>
            <a:schemeClr val="accent1">
              <a:lumOff val="13529"/>
              <a:alpha val="64999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40" name="Aim 3: Identify novel proteins that interact with KIF5A targeting the protein to the legs"/>
          <p:cNvSpPr txBox="1">
            <a:spLocks noGrp="1"/>
          </p:cNvSpPr>
          <p:nvPr>
            <p:ph type="title"/>
          </p:nvPr>
        </p:nvSpPr>
        <p:spPr>
          <a:xfrm>
            <a:off x="815213" y="104232"/>
            <a:ext cx="11099801" cy="2159001"/>
          </a:xfrm>
          <a:prstGeom prst="rect">
            <a:avLst/>
          </a:prstGeom>
        </p:spPr>
        <p:txBody>
          <a:bodyPr/>
          <a:lstStyle/>
          <a:p>
            <a:pPr defTabSz="321310">
              <a:defRPr sz="4400">
                <a:solidFill>
                  <a:schemeClr val="accent1">
                    <a:lumOff val="13529"/>
                  </a:schemeClr>
                </a:solidFill>
              </a:defRPr>
            </a:pPr>
            <a:r>
              <a:t>Aim 3: </a:t>
            </a:r>
            <a:r>
              <a:rPr>
                <a:solidFill>
                  <a:srgbClr val="FFFFFF"/>
                </a:solidFill>
              </a:rPr>
              <a:t>Identify novel proteins that interact with KIF5A targeting the protein to the legs</a:t>
            </a:r>
          </a:p>
        </p:txBody>
      </p:sp>
      <p:sp>
        <p:nvSpPr>
          <p:cNvPr id="641" name="Create mutants without limbs"/>
          <p:cNvSpPr txBox="1"/>
          <p:nvPr/>
        </p:nvSpPr>
        <p:spPr>
          <a:xfrm>
            <a:off x="-76285" y="7867524"/>
            <a:ext cx="3035680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Create mutants without limbs</a:t>
            </a:r>
          </a:p>
        </p:txBody>
      </p:sp>
      <p:sp>
        <p:nvSpPr>
          <p:cNvPr id="642" name="Arrow"/>
          <p:cNvSpPr/>
          <p:nvPr/>
        </p:nvSpPr>
        <p:spPr>
          <a:xfrm>
            <a:off x="3290510" y="7096961"/>
            <a:ext cx="3174241" cy="2370486"/>
          </a:xfrm>
          <a:prstGeom prst="rightArrow">
            <a:avLst>
              <a:gd name="adj1" fmla="val 32000"/>
              <a:gd name="adj2" fmla="val 61109"/>
            </a:avLst>
          </a:prstGeom>
          <a:solidFill>
            <a:schemeClr val="accent1">
              <a:lumOff val="13529"/>
              <a:alpha val="64999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43" name="Arrow"/>
          <p:cNvSpPr/>
          <p:nvPr/>
        </p:nvSpPr>
        <p:spPr>
          <a:xfrm>
            <a:off x="6522605" y="7096961"/>
            <a:ext cx="3035680" cy="2370486"/>
          </a:xfrm>
          <a:prstGeom prst="rightArrow">
            <a:avLst>
              <a:gd name="adj1" fmla="val 32000"/>
              <a:gd name="adj2" fmla="val 61109"/>
            </a:avLst>
          </a:prstGeom>
          <a:solidFill>
            <a:schemeClr val="accent1">
              <a:lumOff val="13529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44" name="Arrow"/>
          <p:cNvSpPr/>
          <p:nvPr/>
        </p:nvSpPr>
        <p:spPr>
          <a:xfrm>
            <a:off x="9605974" y="7096961"/>
            <a:ext cx="3457668" cy="2370486"/>
          </a:xfrm>
          <a:prstGeom prst="rightArrow">
            <a:avLst>
              <a:gd name="adj1" fmla="val 32000"/>
              <a:gd name="adj2" fmla="val 61109"/>
            </a:avLst>
          </a:prstGeom>
          <a:solidFill>
            <a:schemeClr val="accent1">
              <a:lumOff val="13529"/>
              <a:alpha val="64999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45" name="Knockout gene of interest"/>
          <p:cNvSpPr txBox="1"/>
          <p:nvPr/>
        </p:nvSpPr>
        <p:spPr>
          <a:xfrm>
            <a:off x="6372838" y="7867524"/>
            <a:ext cx="3035680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Knockout gene of interest</a:t>
            </a:r>
          </a:p>
        </p:txBody>
      </p:sp>
      <p:sp>
        <p:nvSpPr>
          <p:cNvPr id="646" name="Perform TAP Tag of KIF5A"/>
          <p:cNvSpPr txBox="1"/>
          <p:nvPr/>
        </p:nvSpPr>
        <p:spPr>
          <a:xfrm>
            <a:off x="3223160" y="7867524"/>
            <a:ext cx="3035680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Perform TAP Tag of KIF5A</a:t>
            </a:r>
          </a:p>
        </p:txBody>
      </p:sp>
      <p:sp>
        <p:nvSpPr>
          <p:cNvPr id="647" name="Screen for fluorescence in limbs"/>
          <p:cNvSpPr txBox="1"/>
          <p:nvPr/>
        </p:nvSpPr>
        <p:spPr>
          <a:xfrm>
            <a:off x="9507827" y="7867524"/>
            <a:ext cx="3296678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Screen for fluorescence in limbs</a:t>
            </a:r>
          </a:p>
        </p:txBody>
      </p:sp>
      <p:sp>
        <p:nvSpPr>
          <p:cNvPr id="648" name="Rectangle"/>
          <p:cNvSpPr/>
          <p:nvPr/>
        </p:nvSpPr>
        <p:spPr>
          <a:xfrm>
            <a:off x="10160730" y="2956296"/>
            <a:ext cx="1460087" cy="545882"/>
          </a:xfrm>
          <a:prstGeom prst="rect">
            <a:avLst/>
          </a:prstGeom>
          <a:solidFill>
            <a:schemeClr val="accent2">
              <a:hueOff val="89372"/>
              <a:lumOff val="-882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49" name="Bait"/>
          <p:cNvSpPr/>
          <p:nvPr/>
        </p:nvSpPr>
        <p:spPr>
          <a:xfrm>
            <a:off x="9479660" y="2814557"/>
            <a:ext cx="1460086" cy="829360"/>
          </a:xfrm>
          <a:prstGeom prst="ellipse">
            <a:avLst/>
          </a:prstGeom>
          <a:solidFill>
            <a:schemeClr val="accent1">
              <a:lumOff val="13529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Bait</a:t>
            </a:r>
          </a:p>
        </p:txBody>
      </p:sp>
      <p:sp>
        <p:nvSpPr>
          <p:cNvPr id="650" name="3"/>
          <p:cNvSpPr/>
          <p:nvPr/>
        </p:nvSpPr>
        <p:spPr>
          <a:xfrm>
            <a:off x="9461817" y="2379238"/>
            <a:ext cx="691846" cy="661279"/>
          </a:xfrm>
          <a:prstGeom prst="ellipse">
            <a:avLst/>
          </a:prstGeom>
          <a:solidFill>
            <a:schemeClr val="accent2">
              <a:hueOff val="-177681"/>
              <a:satOff val="-17391"/>
              <a:lumOff val="16666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3</a:t>
            </a:r>
          </a:p>
        </p:txBody>
      </p:sp>
      <p:sp>
        <p:nvSpPr>
          <p:cNvPr id="651" name="2"/>
          <p:cNvSpPr/>
          <p:nvPr/>
        </p:nvSpPr>
        <p:spPr>
          <a:xfrm>
            <a:off x="9127034" y="2898598"/>
            <a:ext cx="691846" cy="661278"/>
          </a:xfrm>
          <a:prstGeom prst="ellipse">
            <a:avLst/>
          </a:prstGeom>
          <a:solidFill>
            <a:schemeClr val="accent3">
              <a:hueOff val="-365725"/>
              <a:satOff val="-32500"/>
              <a:lumOff val="18235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2</a:t>
            </a:r>
          </a:p>
        </p:txBody>
      </p:sp>
      <p:sp>
        <p:nvSpPr>
          <p:cNvPr id="652" name="1"/>
          <p:cNvSpPr/>
          <p:nvPr/>
        </p:nvSpPr>
        <p:spPr>
          <a:xfrm>
            <a:off x="9574142" y="3918067"/>
            <a:ext cx="691847" cy="545882"/>
          </a:xfrm>
          <a:prstGeom prst="rect">
            <a:avLst/>
          </a:prstGeom>
          <a:solidFill>
            <a:srgbClr val="2C60F8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1</a:t>
            </a:r>
          </a:p>
        </p:txBody>
      </p:sp>
      <p:sp>
        <p:nvSpPr>
          <p:cNvPr id="653" name="Rectangle"/>
          <p:cNvSpPr/>
          <p:nvPr/>
        </p:nvSpPr>
        <p:spPr>
          <a:xfrm>
            <a:off x="1686394" y="2731645"/>
            <a:ext cx="5847217" cy="140311"/>
          </a:xfrm>
          <a:prstGeom prst="rect">
            <a:avLst/>
          </a:prstGeom>
          <a:solidFill>
            <a:schemeClr val="accent1">
              <a:lumOff val="13529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54" name="1"/>
          <p:cNvSpPr/>
          <p:nvPr/>
        </p:nvSpPr>
        <p:spPr>
          <a:xfrm>
            <a:off x="3134145" y="2608984"/>
            <a:ext cx="2727064" cy="385633"/>
          </a:xfrm>
          <a:prstGeom prst="rect">
            <a:avLst/>
          </a:prstGeom>
          <a:solidFill>
            <a:srgbClr val="0B50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1</a:t>
            </a:r>
          </a:p>
        </p:txBody>
      </p:sp>
      <p:sp>
        <p:nvSpPr>
          <p:cNvPr id="655" name="Rectangle"/>
          <p:cNvSpPr/>
          <p:nvPr/>
        </p:nvSpPr>
        <p:spPr>
          <a:xfrm>
            <a:off x="2540633" y="3844614"/>
            <a:ext cx="3914088" cy="140310"/>
          </a:xfrm>
          <a:prstGeom prst="rect">
            <a:avLst/>
          </a:prstGeom>
          <a:solidFill>
            <a:schemeClr val="accent1">
              <a:lumOff val="13529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56" name="GFP"/>
          <p:cNvSpPr/>
          <p:nvPr/>
        </p:nvSpPr>
        <p:spPr>
          <a:xfrm>
            <a:off x="6141973" y="3584130"/>
            <a:ext cx="995427" cy="661278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GFP</a:t>
            </a:r>
          </a:p>
        </p:txBody>
      </p:sp>
      <p:sp>
        <p:nvSpPr>
          <p:cNvPr id="657" name="GFP"/>
          <p:cNvSpPr/>
          <p:nvPr/>
        </p:nvSpPr>
        <p:spPr>
          <a:xfrm>
            <a:off x="7163799" y="2471161"/>
            <a:ext cx="995428" cy="661279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GFP</a:t>
            </a:r>
          </a:p>
        </p:txBody>
      </p:sp>
      <p:sp>
        <p:nvSpPr>
          <p:cNvPr id="659" name="Fish"/>
          <p:cNvSpPr/>
          <p:nvPr/>
        </p:nvSpPr>
        <p:spPr>
          <a:xfrm>
            <a:off x="3417024" y="5511544"/>
            <a:ext cx="2161305" cy="8293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2" h="21038" extrusionOk="0">
                <a:moveTo>
                  <a:pt x="11235" y="8"/>
                </a:moveTo>
                <a:cubicBezTo>
                  <a:pt x="11182" y="31"/>
                  <a:pt x="11132" y="99"/>
                  <a:pt x="11094" y="209"/>
                </a:cubicBezTo>
                <a:cubicBezTo>
                  <a:pt x="10679" y="1433"/>
                  <a:pt x="9369" y="5276"/>
                  <a:pt x="9198" y="5616"/>
                </a:cubicBezTo>
                <a:cubicBezTo>
                  <a:pt x="9095" y="5819"/>
                  <a:pt x="9509" y="6327"/>
                  <a:pt x="9944" y="6778"/>
                </a:cubicBezTo>
                <a:cubicBezTo>
                  <a:pt x="6449" y="8307"/>
                  <a:pt x="4876" y="10664"/>
                  <a:pt x="3123" y="8573"/>
                </a:cubicBezTo>
                <a:cubicBezTo>
                  <a:pt x="1881" y="7091"/>
                  <a:pt x="1092" y="5440"/>
                  <a:pt x="203" y="5778"/>
                </a:cubicBezTo>
                <a:cubicBezTo>
                  <a:pt x="240" y="8738"/>
                  <a:pt x="834" y="11471"/>
                  <a:pt x="834" y="11471"/>
                </a:cubicBezTo>
                <a:cubicBezTo>
                  <a:pt x="834" y="11471"/>
                  <a:pt x="95" y="14810"/>
                  <a:pt x="0" y="16937"/>
                </a:cubicBezTo>
                <a:cubicBezTo>
                  <a:pt x="1837" y="17082"/>
                  <a:pt x="3541" y="13698"/>
                  <a:pt x="4601" y="13988"/>
                </a:cubicBezTo>
                <a:cubicBezTo>
                  <a:pt x="4813" y="14046"/>
                  <a:pt x="5152" y="14222"/>
                  <a:pt x="5586" y="14467"/>
                </a:cubicBezTo>
                <a:cubicBezTo>
                  <a:pt x="5315" y="14882"/>
                  <a:pt x="5094" y="15004"/>
                  <a:pt x="4976" y="15039"/>
                </a:cubicBezTo>
                <a:cubicBezTo>
                  <a:pt x="4923" y="15055"/>
                  <a:pt x="4879" y="15162"/>
                  <a:pt x="4876" y="15300"/>
                </a:cubicBezTo>
                <a:cubicBezTo>
                  <a:pt x="4846" y="16608"/>
                  <a:pt x="5056" y="18308"/>
                  <a:pt x="5160" y="19061"/>
                </a:cubicBezTo>
                <a:cubicBezTo>
                  <a:pt x="5195" y="19313"/>
                  <a:pt x="5293" y="19466"/>
                  <a:pt x="5396" y="19433"/>
                </a:cubicBezTo>
                <a:cubicBezTo>
                  <a:pt x="5637" y="19355"/>
                  <a:pt x="6464" y="18449"/>
                  <a:pt x="7100" y="17514"/>
                </a:cubicBezTo>
                <a:cubicBezTo>
                  <a:pt x="7943" y="16277"/>
                  <a:pt x="8861" y="16266"/>
                  <a:pt x="8861" y="16266"/>
                </a:cubicBezTo>
                <a:cubicBezTo>
                  <a:pt x="9327" y="16491"/>
                  <a:pt x="9806" y="16702"/>
                  <a:pt x="10291" y="16886"/>
                </a:cubicBezTo>
                <a:cubicBezTo>
                  <a:pt x="10140" y="18742"/>
                  <a:pt x="9464" y="21586"/>
                  <a:pt x="10262" y="20946"/>
                </a:cubicBezTo>
                <a:cubicBezTo>
                  <a:pt x="11145" y="20238"/>
                  <a:pt x="12134" y="18328"/>
                  <a:pt x="12550" y="17475"/>
                </a:cubicBezTo>
                <a:cubicBezTo>
                  <a:pt x="12769" y="17501"/>
                  <a:pt x="12984" y="17514"/>
                  <a:pt x="13196" y="17514"/>
                </a:cubicBezTo>
                <a:cubicBezTo>
                  <a:pt x="14021" y="17514"/>
                  <a:pt x="14952" y="17271"/>
                  <a:pt x="15883" y="16886"/>
                </a:cubicBezTo>
                <a:cubicBezTo>
                  <a:pt x="15916" y="17534"/>
                  <a:pt x="15950" y="18451"/>
                  <a:pt x="15941" y="19377"/>
                </a:cubicBezTo>
                <a:cubicBezTo>
                  <a:pt x="15937" y="19845"/>
                  <a:pt x="16148" y="20115"/>
                  <a:pt x="16293" y="19830"/>
                </a:cubicBezTo>
                <a:cubicBezTo>
                  <a:pt x="16847" y="18744"/>
                  <a:pt x="17302" y="16924"/>
                  <a:pt x="17495" y="16086"/>
                </a:cubicBezTo>
                <a:cubicBezTo>
                  <a:pt x="19657" y="14841"/>
                  <a:pt x="21472" y="13116"/>
                  <a:pt x="21472" y="12343"/>
                </a:cubicBezTo>
                <a:cubicBezTo>
                  <a:pt x="21472" y="12028"/>
                  <a:pt x="20941" y="12244"/>
                  <a:pt x="20941" y="12244"/>
                </a:cubicBezTo>
                <a:cubicBezTo>
                  <a:pt x="20941" y="12244"/>
                  <a:pt x="21600" y="11445"/>
                  <a:pt x="21433" y="10843"/>
                </a:cubicBezTo>
                <a:cubicBezTo>
                  <a:pt x="21121" y="9712"/>
                  <a:pt x="18460" y="5605"/>
                  <a:pt x="13846" y="5787"/>
                </a:cubicBezTo>
                <a:cubicBezTo>
                  <a:pt x="13671" y="5358"/>
                  <a:pt x="13372" y="4650"/>
                  <a:pt x="13079" y="3855"/>
                </a:cubicBezTo>
                <a:cubicBezTo>
                  <a:pt x="12562" y="2448"/>
                  <a:pt x="11708" y="539"/>
                  <a:pt x="11394" y="81"/>
                </a:cubicBezTo>
                <a:cubicBezTo>
                  <a:pt x="11344" y="9"/>
                  <a:pt x="11288" y="-14"/>
                  <a:pt x="11235" y="8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60" name="Line"/>
          <p:cNvSpPr/>
          <p:nvPr/>
        </p:nvSpPr>
        <p:spPr>
          <a:xfrm>
            <a:off x="4497677" y="3984924"/>
            <a:ext cx="6590" cy="1497766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Arrow"/>
          <p:cNvSpPr/>
          <p:nvPr/>
        </p:nvSpPr>
        <p:spPr>
          <a:xfrm>
            <a:off x="46152" y="7096961"/>
            <a:ext cx="3172311" cy="2370486"/>
          </a:xfrm>
          <a:prstGeom prst="rightArrow">
            <a:avLst>
              <a:gd name="adj1" fmla="val 32000"/>
              <a:gd name="adj2" fmla="val 61109"/>
            </a:avLst>
          </a:prstGeom>
          <a:solidFill>
            <a:schemeClr val="accent1">
              <a:lumOff val="13529"/>
              <a:alpha val="64999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64" name="Aim 3: Identify novel proteins that interact with KIF5A targeting the protein to the legs"/>
          <p:cNvSpPr txBox="1">
            <a:spLocks noGrp="1"/>
          </p:cNvSpPr>
          <p:nvPr>
            <p:ph type="title"/>
          </p:nvPr>
        </p:nvSpPr>
        <p:spPr>
          <a:xfrm>
            <a:off x="815213" y="104232"/>
            <a:ext cx="11099801" cy="2159001"/>
          </a:xfrm>
          <a:prstGeom prst="rect">
            <a:avLst/>
          </a:prstGeom>
        </p:spPr>
        <p:txBody>
          <a:bodyPr/>
          <a:lstStyle/>
          <a:p>
            <a:pPr defTabSz="321310">
              <a:defRPr sz="4400">
                <a:solidFill>
                  <a:schemeClr val="accent1">
                    <a:lumOff val="13529"/>
                  </a:schemeClr>
                </a:solidFill>
              </a:defRPr>
            </a:pPr>
            <a:r>
              <a:t>Aim 3: </a:t>
            </a:r>
            <a:r>
              <a:rPr>
                <a:solidFill>
                  <a:srgbClr val="FFFFFF"/>
                </a:solidFill>
              </a:rPr>
              <a:t>Identify novel proteins that interact with KIF5A targeting the protein to the legs</a:t>
            </a:r>
          </a:p>
        </p:txBody>
      </p:sp>
      <p:sp>
        <p:nvSpPr>
          <p:cNvPr id="665" name="Create mutants without limbs"/>
          <p:cNvSpPr txBox="1"/>
          <p:nvPr/>
        </p:nvSpPr>
        <p:spPr>
          <a:xfrm>
            <a:off x="-76285" y="7867524"/>
            <a:ext cx="3035680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Create mutants without limbs</a:t>
            </a:r>
          </a:p>
        </p:txBody>
      </p:sp>
      <p:sp>
        <p:nvSpPr>
          <p:cNvPr id="666" name="Arrow"/>
          <p:cNvSpPr/>
          <p:nvPr/>
        </p:nvSpPr>
        <p:spPr>
          <a:xfrm>
            <a:off x="3290510" y="7096961"/>
            <a:ext cx="3174241" cy="2370486"/>
          </a:xfrm>
          <a:prstGeom prst="rightArrow">
            <a:avLst>
              <a:gd name="adj1" fmla="val 32000"/>
              <a:gd name="adj2" fmla="val 61109"/>
            </a:avLst>
          </a:prstGeom>
          <a:solidFill>
            <a:schemeClr val="accent1">
              <a:lumOff val="13529"/>
              <a:alpha val="64999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67" name="Arrow"/>
          <p:cNvSpPr/>
          <p:nvPr/>
        </p:nvSpPr>
        <p:spPr>
          <a:xfrm>
            <a:off x="6522605" y="7096961"/>
            <a:ext cx="3035680" cy="2370486"/>
          </a:xfrm>
          <a:prstGeom prst="rightArrow">
            <a:avLst>
              <a:gd name="adj1" fmla="val 32000"/>
              <a:gd name="adj2" fmla="val 61109"/>
            </a:avLst>
          </a:prstGeom>
          <a:solidFill>
            <a:schemeClr val="accent1">
              <a:lumOff val="13529"/>
              <a:alpha val="64999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68" name="Arrow"/>
          <p:cNvSpPr/>
          <p:nvPr/>
        </p:nvSpPr>
        <p:spPr>
          <a:xfrm>
            <a:off x="9605974" y="7096961"/>
            <a:ext cx="3457668" cy="2370486"/>
          </a:xfrm>
          <a:prstGeom prst="rightArrow">
            <a:avLst>
              <a:gd name="adj1" fmla="val 32000"/>
              <a:gd name="adj2" fmla="val 61109"/>
            </a:avLst>
          </a:prstGeom>
          <a:solidFill>
            <a:schemeClr val="accent1">
              <a:lumOff val="13529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69" name="Knockout gene of interest"/>
          <p:cNvSpPr txBox="1"/>
          <p:nvPr/>
        </p:nvSpPr>
        <p:spPr>
          <a:xfrm>
            <a:off x="6372838" y="7867524"/>
            <a:ext cx="3035680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Knockout gene of interest</a:t>
            </a:r>
          </a:p>
        </p:txBody>
      </p:sp>
      <p:sp>
        <p:nvSpPr>
          <p:cNvPr id="670" name="Perform TAP Tag of KIF5A"/>
          <p:cNvSpPr txBox="1"/>
          <p:nvPr/>
        </p:nvSpPr>
        <p:spPr>
          <a:xfrm>
            <a:off x="3223160" y="7867524"/>
            <a:ext cx="3035680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Perform TAP Tag of KIF5A</a:t>
            </a:r>
          </a:p>
        </p:txBody>
      </p:sp>
      <p:sp>
        <p:nvSpPr>
          <p:cNvPr id="671" name="Screen for fluorescence in limbs"/>
          <p:cNvSpPr txBox="1"/>
          <p:nvPr/>
        </p:nvSpPr>
        <p:spPr>
          <a:xfrm>
            <a:off x="9507827" y="7867524"/>
            <a:ext cx="3296678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Screen for fluorescence in limbs</a:t>
            </a:r>
          </a:p>
        </p:txBody>
      </p:sp>
      <p:sp>
        <p:nvSpPr>
          <p:cNvPr id="673" name="Fish"/>
          <p:cNvSpPr/>
          <p:nvPr/>
        </p:nvSpPr>
        <p:spPr>
          <a:xfrm>
            <a:off x="4610501" y="2307623"/>
            <a:ext cx="3296678" cy="12650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2" h="21038" extrusionOk="0">
                <a:moveTo>
                  <a:pt x="11235" y="8"/>
                </a:moveTo>
                <a:cubicBezTo>
                  <a:pt x="11182" y="31"/>
                  <a:pt x="11132" y="99"/>
                  <a:pt x="11094" y="209"/>
                </a:cubicBezTo>
                <a:cubicBezTo>
                  <a:pt x="10679" y="1433"/>
                  <a:pt x="9369" y="5276"/>
                  <a:pt x="9198" y="5616"/>
                </a:cubicBezTo>
                <a:cubicBezTo>
                  <a:pt x="9095" y="5819"/>
                  <a:pt x="9509" y="6327"/>
                  <a:pt x="9944" y="6778"/>
                </a:cubicBezTo>
                <a:cubicBezTo>
                  <a:pt x="6449" y="8307"/>
                  <a:pt x="4876" y="10664"/>
                  <a:pt x="3123" y="8573"/>
                </a:cubicBezTo>
                <a:cubicBezTo>
                  <a:pt x="1881" y="7091"/>
                  <a:pt x="1092" y="5440"/>
                  <a:pt x="203" y="5778"/>
                </a:cubicBezTo>
                <a:cubicBezTo>
                  <a:pt x="240" y="8738"/>
                  <a:pt x="834" y="11471"/>
                  <a:pt x="834" y="11471"/>
                </a:cubicBezTo>
                <a:cubicBezTo>
                  <a:pt x="834" y="11471"/>
                  <a:pt x="95" y="14810"/>
                  <a:pt x="0" y="16937"/>
                </a:cubicBezTo>
                <a:cubicBezTo>
                  <a:pt x="1837" y="17082"/>
                  <a:pt x="3541" y="13698"/>
                  <a:pt x="4601" y="13988"/>
                </a:cubicBezTo>
                <a:cubicBezTo>
                  <a:pt x="4813" y="14046"/>
                  <a:pt x="5152" y="14222"/>
                  <a:pt x="5586" y="14467"/>
                </a:cubicBezTo>
                <a:cubicBezTo>
                  <a:pt x="5315" y="14882"/>
                  <a:pt x="5094" y="15004"/>
                  <a:pt x="4976" y="15039"/>
                </a:cubicBezTo>
                <a:cubicBezTo>
                  <a:pt x="4923" y="15055"/>
                  <a:pt x="4879" y="15162"/>
                  <a:pt x="4876" y="15300"/>
                </a:cubicBezTo>
                <a:cubicBezTo>
                  <a:pt x="4846" y="16608"/>
                  <a:pt x="5056" y="18308"/>
                  <a:pt x="5160" y="19061"/>
                </a:cubicBezTo>
                <a:cubicBezTo>
                  <a:pt x="5195" y="19313"/>
                  <a:pt x="5293" y="19466"/>
                  <a:pt x="5396" y="19433"/>
                </a:cubicBezTo>
                <a:cubicBezTo>
                  <a:pt x="5637" y="19355"/>
                  <a:pt x="6464" y="18449"/>
                  <a:pt x="7100" y="17514"/>
                </a:cubicBezTo>
                <a:cubicBezTo>
                  <a:pt x="7943" y="16277"/>
                  <a:pt x="8861" y="16266"/>
                  <a:pt x="8861" y="16266"/>
                </a:cubicBezTo>
                <a:cubicBezTo>
                  <a:pt x="9327" y="16491"/>
                  <a:pt x="9806" y="16702"/>
                  <a:pt x="10291" y="16886"/>
                </a:cubicBezTo>
                <a:cubicBezTo>
                  <a:pt x="10140" y="18742"/>
                  <a:pt x="9464" y="21586"/>
                  <a:pt x="10262" y="20946"/>
                </a:cubicBezTo>
                <a:cubicBezTo>
                  <a:pt x="11145" y="20238"/>
                  <a:pt x="12134" y="18328"/>
                  <a:pt x="12550" y="17475"/>
                </a:cubicBezTo>
                <a:cubicBezTo>
                  <a:pt x="12769" y="17501"/>
                  <a:pt x="12984" y="17514"/>
                  <a:pt x="13196" y="17514"/>
                </a:cubicBezTo>
                <a:cubicBezTo>
                  <a:pt x="14021" y="17514"/>
                  <a:pt x="14952" y="17271"/>
                  <a:pt x="15883" y="16886"/>
                </a:cubicBezTo>
                <a:cubicBezTo>
                  <a:pt x="15916" y="17534"/>
                  <a:pt x="15950" y="18451"/>
                  <a:pt x="15941" y="19377"/>
                </a:cubicBezTo>
                <a:cubicBezTo>
                  <a:pt x="15937" y="19845"/>
                  <a:pt x="16148" y="20115"/>
                  <a:pt x="16293" y="19830"/>
                </a:cubicBezTo>
                <a:cubicBezTo>
                  <a:pt x="16847" y="18744"/>
                  <a:pt x="17302" y="16924"/>
                  <a:pt x="17495" y="16086"/>
                </a:cubicBezTo>
                <a:cubicBezTo>
                  <a:pt x="19657" y="14841"/>
                  <a:pt x="21472" y="13116"/>
                  <a:pt x="21472" y="12343"/>
                </a:cubicBezTo>
                <a:cubicBezTo>
                  <a:pt x="21472" y="12028"/>
                  <a:pt x="20941" y="12244"/>
                  <a:pt x="20941" y="12244"/>
                </a:cubicBezTo>
                <a:cubicBezTo>
                  <a:pt x="20941" y="12244"/>
                  <a:pt x="21600" y="11445"/>
                  <a:pt x="21433" y="10843"/>
                </a:cubicBezTo>
                <a:cubicBezTo>
                  <a:pt x="21121" y="9712"/>
                  <a:pt x="18460" y="5605"/>
                  <a:pt x="13846" y="5787"/>
                </a:cubicBezTo>
                <a:cubicBezTo>
                  <a:pt x="13671" y="5358"/>
                  <a:pt x="13372" y="4650"/>
                  <a:pt x="13079" y="3855"/>
                </a:cubicBezTo>
                <a:cubicBezTo>
                  <a:pt x="12562" y="2448"/>
                  <a:pt x="11708" y="539"/>
                  <a:pt x="11394" y="81"/>
                </a:cubicBezTo>
                <a:cubicBezTo>
                  <a:pt x="11344" y="9"/>
                  <a:pt x="11288" y="-14"/>
                  <a:pt x="11235" y="8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accent3"/>
              </a:gs>
            </a:gsLst>
            <a:lin ang="1080516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74" name="Fish"/>
          <p:cNvSpPr/>
          <p:nvPr/>
        </p:nvSpPr>
        <p:spPr>
          <a:xfrm>
            <a:off x="4716774" y="4169805"/>
            <a:ext cx="3296678" cy="12650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2" h="21038" extrusionOk="0">
                <a:moveTo>
                  <a:pt x="11235" y="8"/>
                </a:moveTo>
                <a:cubicBezTo>
                  <a:pt x="11182" y="31"/>
                  <a:pt x="11132" y="99"/>
                  <a:pt x="11094" y="209"/>
                </a:cubicBezTo>
                <a:cubicBezTo>
                  <a:pt x="10679" y="1433"/>
                  <a:pt x="9369" y="5276"/>
                  <a:pt x="9198" y="5616"/>
                </a:cubicBezTo>
                <a:cubicBezTo>
                  <a:pt x="9095" y="5819"/>
                  <a:pt x="9509" y="6327"/>
                  <a:pt x="9944" y="6778"/>
                </a:cubicBezTo>
                <a:cubicBezTo>
                  <a:pt x="6449" y="8307"/>
                  <a:pt x="4876" y="10664"/>
                  <a:pt x="3123" y="8573"/>
                </a:cubicBezTo>
                <a:cubicBezTo>
                  <a:pt x="1881" y="7091"/>
                  <a:pt x="1092" y="5440"/>
                  <a:pt x="203" y="5778"/>
                </a:cubicBezTo>
                <a:cubicBezTo>
                  <a:pt x="240" y="8738"/>
                  <a:pt x="834" y="11471"/>
                  <a:pt x="834" y="11471"/>
                </a:cubicBezTo>
                <a:cubicBezTo>
                  <a:pt x="834" y="11471"/>
                  <a:pt x="95" y="14810"/>
                  <a:pt x="0" y="16937"/>
                </a:cubicBezTo>
                <a:cubicBezTo>
                  <a:pt x="1837" y="17082"/>
                  <a:pt x="3541" y="13698"/>
                  <a:pt x="4601" y="13988"/>
                </a:cubicBezTo>
                <a:cubicBezTo>
                  <a:pt x="4813" y="14046"/>
                  <a:pt x="5152" y="14222"/>
                  <a:pt x="5586" y="14467"/>
                </a:cubicBezTo>
                <a:cubicBezTo>
                  <a:pt x="5315" y="14882"/>
                  <a:pt x="5094" y="15004"/>
                  <a:pt x="4976" y="15039"/>
                </a:cubicBezTo>
                <a:cubicBezTo>
                  <a:pt x="4923" y="15055"/>
                  <a:pt x="4879" y="15162"/>
                  <a:pt x="4876" y="15300"/>
                </a:cubicBezTo>
                <a:cubicBezTo>
                  <a:pt x="4846" y="16608"/>
                  <a:pt x="5056" y="18308"/>
                  <a:pt x="5160" y="19061"/>
                </a:cubicBezTo>
                <a:cubicBezTo>
                  <a:pt x="5195" y="19313"/>
                  <a:pt x="5293" y="19466"/>
                  <a:pt x="5396" y="19433"/>
                </a:cubicBezTo>
                <a:cubicBezTo>
                  <a:pt x="5637" y="19355"/>
                  <a:pt x="6464" y="18449"/>
                  <a:pt x="7100" y="17514"/>
                </a:cubicBezTo>
                <a:cubicBezTo>
                  <a:pt x="7943" y="16277"/>
                  <a:pt x="8861" y="16266"/>
                  <a:pt x="8861" y="16266"/>
                </a:cubicBezTo>
                <a:cubicBezTo>
                  <a:pt x="9327" y="16491"/>
                  <a:pt x="9806" y="16702"/>
                  <a:pt x="10291" y="16886"/>
                </a:cubicBezTo>
                <a:cubicBezTo>
                  <a:pt x="10140" y="18742"/>
                  <a:pt x="9464" y="21586"/>
                  <a:pt x="10262" y="20946"/>
                </a:cubicBezTo>
                <a:cubicBezTo>
                  <a:pt x="11145" y="20238"/>
                  <a:pt x="12134" y="18328"/>
                  <a:pt x="12550" y="17475"/>
                </a:cubicBezTo>
                <a:cubicBezTo>
                  <a:pt x="12769" y="17501"/>
                  <a:pt x="12984" y="17514"/>
                  <a:pt x="13196" y="17514"/>
                </a:cubicBezTo>
                <a:cubicBezTo>
                  <a:pt x="14021" y="17514"/>
                  <a:pt x="14952" y="17271"/>
                  <a:pt x="15883" y="16886"/>
                </a:cubicBezTo>
                <a:cubicBezTo>
                  <a:pt x="15916" y="17534"/>
                  <a:pt x="15950" y="18451"/>
                  <a:pt x="15941" y="19377"/>
                </a:cubicBezTo>
                <a:cubicBezTo>
                  <a:pt x="15937" y="19845"/>
                  <a:pt x="16148" y="20115"/>
                  <a:pt x="16293" y="19830"/>
                </a:cubicBezTo>
                <a:cubicBezTo>
                  <a:pt x="16847" y="18744"/>
                  <a:pt x="17302" y="16924"/>
                  <a:pt x="17495" y="16086"/>
                </a:cubicBezTo>
                <a:cubicBezTo>
                  <a:pt x="19657" y="14841"/>
                  <a:pt x="21472" y="13116"/>
                  <a:pt x="21472" y="12343"/>
                </a:cubicBezTo>
                <a:cubicBezTo>
                  <a:pt x="21472" y="12028"/>
                  <a:pt x="20941" y="12244"/>
                  <a:pt x="20941" y="12244"/>
                </a:cubicBezTo>
                <a:cubicBezTo>
                  <a:pt x="20941" y="12244"/>
                  <a:pt x="21600" y="11445"/>
                  <a:pt x="21433" y="10843"/>
                </a:cubicBezTo>
                <a:cubicBezTo>
                  <a:pt x="21121" y="9712"/>
                  <a:pt x="18460" y="5605"/>
                  <a:pt x="13846" y="5787"/>
                </a:cubicBezTo>
                <a:cubicBezTo>
                  <a:pt x="13671" y="5358"/>
                  <a:pt x="13372" y="4650"/>
                  <a:pt x="13079" y="3855"/>
                </a:cubicBezTo>
                <a:cubicBezTo>
                  <a:pt x="12562" y="2448"/>
                  <a:pt x="11708" y="539"/>
                  <a:pt x="11394" y="81"/>
                </a:cubicBezTo>
                <a:cubicBezTo>
                  <a:pt x="11344" y="9"/>
                  <a:pt x="11288" y="-14"/>
                  <a:pt x="11235" y="8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678" name="Wild Type"/>
          <p:cNvSpPr txBox="1"/>
          <p:nvPr/>
        </p:nvSpPr>
        <p:spPr>
          <a:xfrm>
            <a:off x="5507812" y="3715110"/>
            <a:ext cx="1502055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dirty="0"/>
              <a:t>Wild Type</a:t>
            </a:r>
          </a:p>
        </p:txBody>
      </p:sp>
      <p:sp>
        <p:nvSpPr>
          <p:cNvPr id="679" name="Mutant"/>
          <p:cNvSpPr txBox="1"/>
          <p:nvPr/>
        </p:nvSpPr>
        <p:spPr>
          <a:xfrm>
            <a:off x="5687948" y="5570928"/>
            <a:ext cx="1141782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dirty="0"/>
              <a:t>Mutant</a:t>
            </a:r>
          </a:p>
        </p:txBody>
      </p:sp>
      <p:sp>
        <p:nvSpPr>
          <p:cNvPr id="680" name="Hypothesis: We will be able to identify other novel proteins that target KIF5A to the lower extremities like Hox10"/>
          <p:cNvSpPr txBox="1"/>
          <p:nvPr/>
        </p:nvSpPr>
        <p:spPr>
          <a:xfrm>
            <a:off x="875768" y="6162980"/>
            <a:ext cx="10978690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solidFill>
                  <a:schemeClr val="accent1">
                    <a:lumOff val="13529"/>
                  </a:schemeClr>
                </a:solidFill>
              </a:defRPr>
            </a:pPr>
            <a:r>
              <a:rPr dirty="0"/>
              <a:t>Hypothesis: </a:t>
            </a:r>
            <a:r>
              <a:rPr lang="en-US" dirty="0">
                <a:solidFill>
                  <a:schemeClr val="tx1"/>
                </a:solidFill>
              </a:rPr>
              <a:t>Given the results, TAP tags will likely </a:t>
            </a:r>
            <a:r>
              <a:rPr dirty="0">
                <a:solidFill>
                  <a:srgbClr val="FFFFFF"/>
                </a:solidFill>
              </a:rPr>
              <a:t>be able to identify other novel proteins that target KIF5A to the lower extremities</a:t>
            </a:r>
            <a:r>
              <a:rPr lang="en-US" dirty="0">
                <a:solidFill>
                  <a:srgbClr val="FFFFFF"/>
                </a:solidFill>
              </a:rPr>
              <a:t>.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86153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nected-neurons.png" descr="connected-neurons.png">
            <a:extLst>
              <a:ext uri="{FF2B5EF4-FFF2-40B4-BE49-F238E27FC236}">
                <a16:creationId xmlns:a16="http://schemas.microsoft.com/office/drawing/2014/main" id="{169D3D47-3699-2147-BF07-C233A448829C}"/>
              </a:ext>
            </a:extLst>
          </p:cNvPr>
          <p:cNvPicPr>
            <a:picLocks/>
          </p:cNvPicPr>
          <p:nvPr/>
        </p:nvPicPr>
        <p:blipFill>
          <a:blip r:embed="rId3">
            <a:alphaModFix/>
            <a:extLst/>
          </a:blip>
          <a:stretch>
            <a:fillRect/>
          </a:stretch>
        </p:blipFill>
        <p:spPr>
          <a:xfrm>
            <a:off x="-152400" y="-59267"/>
            <a:ext cx="17357842" cy="981286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72A0FA5-C1EF-2E4B-B4AF-606A22EA59F1}"/>
              </a:ext>
            </a:extLst>
          </p:cNvPr>
          <p:cNvSpPr/>
          <p:nvPr/>
        </p:nvSpPr>
        <p:spPr>
          <a:xfrm>
            <a:off x="0" y="0"/>
            <a:ext cx="13004800" cy="2455333"/>
          </a:xfrm>
          <a:prstGeom prst="rect">
            <a:avLst/>
          </a:prstGeom>
          <a:solidFill>
            <a:schemeClr val="accent2">
              <a:alpha val="56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5E9866-37B5-7743-BCE7-DF0DCA11E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Directions</a:t>
            </a:r>
          </a:p>
        </p:txBody>
      </p:sp>
    </p:spTree>
    <p:extLst>
      <p:ext uri="{BB962C8B-B14F-4D97-AF65-F5344CB8AC3E}">
        <p14:creationId xmlns:p14="http://schemas.microsoft.com/office/powerpoint/2010/main" val="2774476520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Summar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500">
                <a:solidFill>
                  <a:schemeClr val="accent1">
                    <a:lumOff val="13529"/>
                  </a:schemeClr>
                </a:solidFill>
              </a:defRPr>
            </a:lvl1pPr>
          </a:lstStyle>
          <a:p>
            <a:r>
              <a:t>Summary</a:t>
            </a:r>
          </a:p>
        </p:txBody>
      </p:sp>
      <p:pic>
        <p:nvPicPr>
          <p:cNvPr id="683" name="Screen Shot 2019-04-05 at 9.05.21 PM.png" descr="Screen Shot 2019-04-05 at 9.05.21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6369" y="1697238"/>
            <a:ext cx="3074905" cy="2285483"/>
          </a:xfrm>
          <a:prstGeom prst="rect">
            <a:avLst/>
          </a:prstGeom>
          <a:ln w="12700">
            <a:miter lim="400000"/>
          </a:ln>
        </p:spPr>
      </p:pic>
      <p:pic>
        <p:nvPicPr>
          <p:cNvPr id="684" name="Screen Shot 2019-04-05 at 9.05.44 PM.png" descr="Screen Shot 2019-04-05 at 9.05.44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6369" y="4409493"/>
            <a:ext cx="3074905" cy="2297309"/>
          </a:xfrm>
          <a:prstGeom prst="rect">
            <a:avLst/>
          </a:prstGeom>
          <a:ln w="12700">
            <a:miter lim="400000"/>
          </a:ln>
        </p:spPr>
      </p:pic>
      <p:sp>
        <p:nvSpPr>
          <p:cNvPr id="686" name="Knocking out Hox10 gene prevents localization of KIF5A  in the extremities resulting in spasticity"/>
          <p:cNvSpPr txBox="1"/>
          <p:nvPr/>
        </p:nvSpPr>
        <p:spPr>
          <a:xfrm>
            <a:off x="3550001" y="2387568"/>
            <a:ext cx="7975582" cy="904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600">
                <a:solidFill>
                  <a:srgbClr val="000000"/>
                </a:solidFill>
              </a:defRPr>
            </a:lvl1pPr>
          </a:lstStyle>
          <a:p>
            <a:pPr>
              <a:defRPr>
                <a:solidFill>
                  <a:srgbClr val="FFFFFF"/>
                </a:solidFill>
              </a:defRPr>
            </a:pPr>
            <a:r>
              <a:rPr>
                <a:solidFill>
                  <a:srgbClr val="000000"/>
                </a:solidFill>
              </a:rPr>
              <a:t>Knocking out Hox10 gene prevents localization of KIF5A  in the extremities resulting in spasticity </a:t>
            </a:r>
          </a:p>
        </p:txBody>
      </p:sp>
      <p:sp>
        <p:nvSpPr>
          <p:cNvPr id="687" name="By conducting a chemical screen we will be able to identify a small molecule that can recover the Hox10 mutant and aid with KIF5A localization"/>
          <p:cNvSpPr txBox="1"/>
          <p:nvPr/>
        </p:nvSpPr>
        <p:spPr>
          <a:xfrm>
            <a:off x="3748856" y="4628100"/>
            <a:ext cx="7155596" cy="1197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By conducting a chemical screen we will be able to identify a small molecule that can recover the Hox10 mutant and aid with KIF5A localization</a:t>
            </a:r>
          </a:p>
        </p:txBody>
      </p:sp>
      <p:sp>
        <p:nvSpPr>
          <p:cNvPr id="688" name="We will be able to identify other novel proteins that target KIF5A to the lower extremities like Hox10"/>
          <p:cNvSpPr txBox="1"/>
          <p:nvPr/>
        </p:nvSpPr>
        <p:spPr>
          <a:xfrm>
            <a:off x="3441598" y="7675806"/>
            <a:ext cx="8862068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>
                <a:solidFill>
                  <a:schemeClr val="accent1">
                    <a:lumOff val="13529"/>
                  </a:schemeClr>
                </a:solidFill>
              </a:defRPr>
            </a:pPr>
            <a:r>
              <a:rPr dirty="0">
                <a:solidFill>
                  <a:srgbClr val="000000"/>
                </a:solidFill>
              </a:rPr>
              <a:t>We will be able to identify other novel proteins that target KIF5A to the lower extremities like Hox10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3C70FA-00FD-D644-9B5B-D819CCB32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67" y="7220112"/>
            <a:ext cx="3217232" cy="240236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Referenc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900"/>
            </a:lvl1pPr>
          </a:lstStyle>
          <a:p>
            <a:r>
              <a:t>References</a:t>
            </a:r>
          </a:p>
        </p:txBody>
      </p:sp>
      <p:sp>
        <p:nvSpPr>
          <p:cNvPr id="691" name="[1] Hereditary Spastic Paraplegia (2016, April). Retrieved January 31, 2019, from https://rarediseases.info.nih.gov/diseases/6637/hereditary-spastic-paraplegia…"/>
          <p:cNvSpPr txBox="1"/>
          <p:nvPr/>
        </p:nvSpPr>
        <p:spPr>
          <a:xfrm>
            <a:off x="4457" y="1696358"/>
            <a:ext cx="12595739" cy="3334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1500" b="0"/>
            </a:pPr>
            <a:r>
              <a:t>[1] Hereditary Spastic Paraplegia (2016, April). Retrieved January 31, 2019, from https://rarediseases.info.nih.gov/diseases/6637/hereditary-spastic-paraplegia</a:t>
            </a:r>
          </a:p>
          <a:p>
            <a:pPr algn="l">
              <a:defRPr sz="1500" b="0"/>
            </a:pPr>
            <a:r>
              <a:t>[2] Spastic Paraplegia Foundation. Retrieved January 31, 2019, from https://sp-foundation-org.presencehost.net/who_we_are/overview.html</a:t>
            </a:r>
          </a:p>
          <a:p>
            <a:pPr algn="l">
              <a:defRPr sz="1500" b="0"/>
            </a:pPr>
            <a:r>
              <a:t>[3] Paik, N (2019, January). Hereditary Spastic Paraplegia. Retrieved January 31, 2019, from https://emedicine.medscape.com/article/306713-overview</a:t>
            </a:r>
          </a:p>
          <a:p>
            <a:pPr algn="l">
              <a:defRPr sz="1500" b="0"/>
            </a:pPr>
            <a:r>
              <a:t>[4] Reid, E (2002, November). A Kinesin Heavy Chain (KIF5A) Mutation in Hereditary Spastic Paraplegia (SPG10). Retrieved from https://www.ncbi.nlm.nih.gov/pmc/articles/PMC385095/</a:t>
            </a:r>
          </a:p>
          <a:p>
            <a:pPr algn="l">
              <a:defRPr sz="1500" b="0"/>
            </a:pPr>
            <a:r>
              <a:t>[5] Cuchanski, M., &amp; Baldwin, K. J. (2018). Mutation in KIF5A c.610C&gt;T Causing Hereditary Spastic Paraplegia with Axonal Sensorimotor Neuropathy. Case reports in neurology, 10(2), 165-168. doi:10.1159/000490456</a:t>
            </a:r>
          </a:p>
          <a:p>
            <a:pPr algn="l">
              <a:defRPr sz="1500" b="0"/>
            </a:pPr>
            <a:r>
              <a:t>[6] Musumeci, O., Bassi, M.T., Mazzeo, A. et al. Neurol Sci (2011) 32: 665. </a:t>
            </a:r>
            <a:r>
              <a:rPr u="sng">
                <a:hlinkClick r:id="rId2"/>
              </a:rPr>
              <a:t>https://doi.org/10.1007/s10072-010-0445-8</a:t>
            </a:r>
          </a:p>
          <a:p>
            <a:pPr algn="l">
              <a:defRPr sz="1500" b="0"/>
            </a:pPr>
            <a:r>
              <a:t>[7] Filosto, M., Piccinelli, S. C., Palmieri, I., Necchini, N., Valente, M., Zanella, I., Biasiotto, G., Lorenzo, D. D., Cereda, C., … Padovani, A. (2018). A Novel Mutation in the Stalk Domain of KIF5A Causes a Slowly Progressive Atypical Motor Syndrome. Journal of clinical medicine, 8(1), 17. doi:10.3390/jcm8010017</a:t>
            </a:r>
          </a:p>
          <a:p>
            <a:pPr algn="l">
              <a:defRPr sz="1500" b="0"/>
            </a:pPr>
            <a:r>
              <a:t>[8] Kawaguchi, K. (2013). Role of Kinesin-1 in the Pathogenesis of SPG10, a Rare Form of Hereditary Spastic Paraplegia. The Neuroscientist, 19(4), 336–344. https://doi.org/10.1177/1073858412451655</a:t>
            </a:r>
          </a:p>
        </p:txBody>
      </p:sp>
      <p:sp>
        <p:nvSpPr>
          <p:cNvPr id="692" name="Image References"/>
          <p:cNvSpPr txBox="1"/>
          <p:nvPr/>
        </p:nvSpPr>
        <p:spPr>
          <a:xfrm>
            <a:off x="3374308" y="4941705"/>
            <a:ext cx="5505908" cy="845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/>
            </a:lvl1pPr>
          </a:lstStyle>
          <a:p>
            <a:r>
              <a:t>Image References</a:t>
            </a:r>
          </a:p>
        </p:txBody>
      </p:sp>
      <p:sp>
        <p:nvSpPr>
          <p:cNvPr id="693" name="https://spatax.wordpress.com/2015/05/30/clinical-and-genetic-heterogeneity-in-hereditary-spastic-paraplegias-from-spg1-to-spg72-and-still-counting-by-klebe-et-al-rev-neurol-2015/…"/>
          <p:cNvSpPr txBox="1"/>
          <p:nvPr/>
        </p:nvSpPr>
        <p:spPr>
          <a:xfrm>
            <a:off x="276979" y="5758214"/>
            <a:ext cx="12450842" cy="37665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1500" b="0"/>
            </a:pPr>
            <a:r>
              <a:rPr u="sng">
                <a:hlinkClick r:id="rId3"/>
              </a:rPr>
              <a:t>https://spatax.wordpress.com/2015/05/30/clinical-and-genetic-heterogeneity-in-hereditary-spastic-paraplegias-from-spg1-to-spg72-and-still-counting-by-klebe-et-al-rev-neurol-2015/</a:t>
            </a:r>
          </a:p>
          <a:p>
            <a:pPr algn="l">
              <a:defRPr sz="1500" b="0"/>
            </a:pPr>
            <a:r>
              <a:rPr u="sng">
                <a:hlinkClick r:id="rId4"/>
              </a:rPr>
              <a:t>https://www.pinterest.com/pin/435160382723050961/?lp=true</a:t>
            </a:r>
          </a:p>
          <a:p>
            <a:pPr algn="l">
              <a:defRPr sz="1500" b="0"/>
            </a:pPr>
            <a:r>
              <a:rPr u="sng">
                <a:hlinkClick r:id="rId5"/>
              </a:rPr>
              <a:t>https://www.researchgate.net/publication/6784713_The_Genetics_of_Axonal_Transport_and_Axonal_Transport_Disorders/figures?lo=1</a:t>
            </a:r>
          </a:p>
          <a:p>
            <a:pPr algn="l">
              <a:defRPr sz="1500" b="0"/>
            </a:pPr>
            <a:r>
              <a:rPr u="sng">
                <a:hlinkClick r:id="rId6"/>
              </a:rPr>
              <a:t>https://socratic.org/questions/how-is-a-neuron-adapted-to-perform-its-function</a:t>
            </a:r>
          </a:p>
          <a:p>
            <a:pPr algn="l">
              <a:defRPr sz="1500" b="0"/>
            </a:pPr>
            <a:r>
              <a:rPr u="sng">
                <a:hlinkClick r:id="rId7"/>
              </a:rPr>
              <a:t>http://dev.nsta.org/evwebs/2553s/about/default.html</a:t>
            </a:r>
          </a:p>
          <a:p>
            <a:pPr algn="l">
              <a:defRPr sz="1500" b="0"/>
            </a:pPr>
            <a:r>
              <a:rPr u="sng">
                <a:hlinkClick r:id="rId8"/>
              </a:rPr>
              <a:t>https://www.medifix.ie/common-conditions/hereditary-spastic-paraplegia/</a:t>
            </a:r>
          </a:p>
          <a:p>
            <a:pPr algn="l">
              <a:defRPr sz="1500" b="0"/>
            </a:pPr>
            <a:r>
              <a:rPr u="sng">
                <a:hlinkClick r:id="rId9"/>
              </a:rPr>
              <a:t>https://phys.org/news/2017-06-mitochondria-blood-cell-formation.html</a:t>
            </a:r>
          </a:p>
          <a:p>
            <a:pPr algn="l">
              <a:defRPr sz="1500" b="0"/>
            </a:pPr>
            <a:r>
              <a:rPr u="sng">
                <a:hlinkClick r:id="rId10"/>
              </a:rPr>
              <a:t>https://people.math.osu.edu/yang.2677/Files/Presentations/CandidacyPresentation_final.pdf</a:t>
            </a:r>
          </a:p>
          <a:p>
            <a:pPr algn="l">
              <a:defRPr sz="1500" b="0"/>
            </a:pPr>
            <a:r>
              <a:rPr u="sng">
                <a:hlinkClick r:id="rId11"/>
              </a:rPr>
              <a:t>https://prostudies.uab.edu/search/publicCourseSearchDetails.do?method=load&amp;courseId=4607518</a:t>
            </a:r>
          </a:p>
          <a:p>
            <a:pPr algn="l">
              <a:defRPr sz="1500" b="0"/>
            </a:pPr>
            <a:r>
              <a:rPr u="sng">
                <a:hlinkClick r:id="rId12"/>
              </a:rPr>
              <a:t>https://www.cnbc.com/2017/08/25/what-drug-addled-zebrafish-can-tell-us-about-addiction.html</a:t>
            </a:r>
          </a:p>
          <a:p>
            <a:pPr algn="l">
              <a:defRPr sz="1500" b="0"/>
            </a:pPr>
            <a:r>
              <a:rPr u="sng">
                <a:hlinkClick r:id="rId13"/>
              </a:rPr>
              <a:t>https://www.wired.com/2016/07/fish-creepy-curved-spines-help-explain-scoliosis/</a:t>
            </a:r>
          </a:p>
          <a:p>
            <a:pPr algn="l">
              <a:defRPr sz="1500" b="0"/>
            </a:pPr>
            <a:r>
              <a:rPr u="sng">
                <a:hlinkClick r:id="rId14"/>
              </a:rPr>
              <a:t>https://learn.genetics.utah.edu/content/basics/hoxgenes/</a:t>
            </a:r>
          </a:p>
          <a:p>
            <a:pPr algn="l">
              <a:defRPr sz="1500" b="0"/>
            </a:pPr>
            <a:r>
              <a:rPr u="sng">
                <a:hlinkClick r:id="rId15"/>
              </a:rPr>
              <a:t>https://bitesizebio.com/7206/introduction-to-dna-microarrays/</a:t>
            </a:r>
          </a:p>
          <a:p>
            <a:pPr algn="l">
              <a:defRPr sz="1500" b="0"/>
            </a:pPr>
            <a:r>
              <a:rPr u="sng">
                <a:hlinkClick r:id="rId16"/>
              </a:rPr>
              <a:t>https://www.researchgate.net/publication/9053519_Chemical_Genetic_Approaches_to_Plant_Biology/figures?lo=1&amp;utm_source=google&amp;utm_medium=organic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HSP is a result of the degeneration of axons along the corticospinal tract"/>
          <p:cNvSpPr txBox="1"/>
          <p:nvPr/>
        </p:nvSpPr>
        <p:spPr>
          <a:xfrm>
            <a:off x="3408257" y="717339"/>
            <a:ext cx="6248505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800"/>
            </a:pPr>
            <a:r>
              <a:rPr lang="en-US" dirty="0">
                <a:solidFill>
                  <a:schemeClr val="accent1">
                    <a:lumOff val="13529"/>
                  </a:schemeClr>
                </a:solidFill>
              </a:rPr>
              <a:t>Hereditary Spastic Paraplegia (</a:t>
            </a:r>
            <a:r>
              <a:rPr dirty="0">
                <a:solidFill>
                  <a:schemeClr val="accent1">
                    <a:lumOff val="13529"/>
                  </a:schemeClr>
                </a:solidFill>
              </a:rPr>
              <a:t>HSP</a:t>
            </a:r>
            <a:r>
              <a:rPr lang="en-US" dirty="0">
                <a:solidFill>
                  <a:schemeClr val="accent1">
                    <a:lumOff val="13529"/>
                  </a:schemeClr>
                </a:solidFill>
              </a:rPr>
              <a:t>)</a:t>
            </a:r>
            <a:endParaRPr dirty="0">
              <a:solidFill>
                <a:schemeClr val="accent5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A57A2A-5FD3-4EFE-B368-F418FDE7F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7858" y="4036227"/>
            <a:ext cx="7008060" cy="31432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52D14B-CB8D-466B-A824-09BC728ADA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9449" y="1399321"/>
            <a:ext cx="7008059" cy="28598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E9E9079-2D1A-49C7-9654-B0BD3D80BAA9}"/>
              </a:ext>
            </a:extLst>
          </p:cNvPr>
          <p:cNvSpPr txBox="1"/>
          <p:nvPr/>
        </p:nvSpPr>
        <p:spPr>
          <a:xfrm>
            <a:off x="8222575" y="8094512"/>
            <a:ext cx="1574922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spc="0" normalizeH="0" baseline="0" dirty="0">
                <a:ln>
                  <a:noFill/>
                </a:ln>
                <a:solidFill>
                  <a:srgbClr val="00A2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HSP</a:t>
            </a:r>
          </a:p>
        </p:txBody>
      </p:sp>
      <p:sp>
        <p:nvSpPr>
          <p:cNvPr id="14" name="Arrow: Down 11">
            <a:extLst>
              <a:ext uri="{FF2B5EF4-FFF2-40B4-BE49-F238E27FC236}">
                <a16:creationId xmlns:a16="http://schemas.microsoft.com/office/drawing/2014/main" id="{423C5E37-7DB1-4274-8258-B592BD66454C}"/>
              </a:ext>
            </a:extLst>
          </p:cNvPr>
          <p:cNvSpPr/>
          <p:nvPr/>
        </p:nvSpPr>
        <p:spPr>
          <a:xfrm>
            <a:off x="8649221" y="6074950"/>
            <a:ext cx="721630" cy="1705412"/>
          </a:xfrm>
          <a:prstGeom prst="downArrow">
            <a:avLst/>
          </a:prstGeom>
          <a:solidFill>
            <a:srgbClr val="EDA6C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9E9079-2D1A-49C7-9654-B0BD3D80BAA9}"/>
              </a:ext>
            </a:extLst>
          </p:cNvPr>
          <p:cNvSpPr txBox="1"/>
          <p:nvPr/>
        </p:nvSpPr>
        <p:spPr>
          <a:xfrm>
            <a:off x="9201850" y="3759420"/>
            <a:ext cx="2009044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Mutation</a:t>
            </a:r>
          </a:p>
        </p:txBody>
      </p:sp>
      <p:sp>
        <p:nvSpPr>
          <p:cNvPr id="16" name="Arrow: Down 11">
            <a:extLst>
              <a:ext uri="{FF2B5EF4-FFF2-40B4-BE49-F238E27FC236}">
                <a16:creationId xmlns:a16="http://schemas.microsoft.com/office/drawing/2014/main" id="{423C5E37-7DB1-4274-8258-B592BD66454C}"/>
              </a:ext>
            </a:extLst>
          </p:cNvPr>
          <p:cNvSpPr/>
          <p:nvPr/>
        </p:nvSpPr>
        <p:spPr>
          <a:xfrm>
            <a:off x="8649221" y="3289541"/>
            <a:ext cx="721630" cy="1705412"/>
          </a:xfrm>
          <a:prstGeom prst="downArrow">
            <a:avLst/>
          </a:prstGeom>
          <a:solidFill>
            <a:srgbClr val="EDA6C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57910" y="3759420"/>
            <a:ext cx="1696924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spc="0" normalizeH="0" baseline="0" dirty="0">
                <a:ln>
                  <a:noFill/>
                </a:ln>
                <a:solidFill>
                  <a:srgbClr val="EE220C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KIF5A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37B6B7-681E-9E4A-817F-F95AE5DD41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752" y="1676886"/>
            <a:ext cx="2641246" cy="681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830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What gene plays a role in SPG10?"/>
          <p:cNvSpPr txBox="1">
            <a:spLocks noGrp="1"/>
          </p:cNvSpPr>
          <p:nvPr>
            <p:ph type="title"/>
          </p:nvPr>
        </p:nvSpPr>
        <p:spPr>
          <a:xfrm>
            <a:off x="-488217" y="-30736"/>
            <a:ext cx="13851467" cy="2159001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484886">
              <a:defRPr sz="6640"/>
            </a:pPr>
            <a:r>
              <a:rPr lang="en-US" sz="4800" dirty="0">
                <a:solidFill>
                  <a:schemeClr val="tx1"/>
                </a:solidFill>
              </a:rPr>
              <a:t>The role of </a:t>
            </a:r>
            <a:r>
              <a:rPr lang="en-US" sz="4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KIF5A</a:t>
            </a:r>
            <a:r>
              <a:rPr lang="en-US" sz="4800" dirty="0"/>
              <a:t> in </a:t>
            </a:r>
            <a:r>
              <a:rPr lang="en-US" sz="4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Spastic Paraplegia 10</a:t>
            </a:r>
            <a:endParaRPr sz="4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C27C737-DBD6-9943-8210-1364066A8127}"/>
              </a:ext>
            </a:extLst>
          </p:cNvPr>
          <p:cNvGrpSpPr/>
          <p:nvPr/>
        </p:nvGrpSpPr>
        <p:grpSpPr>
          <a:xfrm>
            <a:off x="364321" y="5015598"/>
            <a:ext cx="3957628" cy="4093934"/>
            <a:chOff x="364321" y="5015598"/>
            <a:chExt cx="3957628" cy="4093934"/>
          </a:xfrm>
        </p:grpSpPr>
        <p:sp>
          <p:nvSpPr>
            <p:cNvPr id="186" name="Rounded Rectangle"/>
            <p:cNvSpPr/>
            <p:nvPr/>
          </p:nvSpPr>
          <p:spPr>
            <a:xfrm>
              <a:off x="438332" y="5015598"/>
              <a:ext cx="3883617" cy="4093934"/>
            </a:xfrm>
            <a:prstGeom prst="roundRect">
              <a:avLst>
                <a:gd name="adj" fmla="val 10933"/>
              </a:avLst>
            </a:prstGeom>
            <a:solidFill>
              <a:srgbClr val="FFFFFF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2200" b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pic>
          <p:nvPicPr>
            <p:cNvPr id="189" name="screen-shot-2019-03-15-at-12-06-55-pm.png" descr="screen-shot-2019-03-15-at-12-06-55-pm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963326" y="5545740"/>
              <a:ext cx="2833630" cy="2491312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90" name="Cellular Component"/>
            <p:cNvSpPr txBox="1"/>
            <p:nvPr/>
          </p:nvSpPr>
          <p:spPr>
            <a:xfrm>
              <a:off x="976406" y="5117532"/>
              <a:ext cx="3014473" cy="46106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>
                  <a:solidFill>
                    <a:srgbClr val="000000"/>
                  </a:solidFill>
                </a:defRPr>
              </a:lvl1pPr>
            </a:lstStyle>
            <a:p>
              <a:r>
                <a:rPr dirty="0"/>
                <a:t>Cellular Component</a:t>
              </a:r>
            </a:p>
          </p:txBody>
        </p:sp>
        <p:sp>
          <p:nvSpPr>
            <p:cNvPr id="191" name="Kinesin Complex;…"/>
            <p:cNvSpPr txBox="1"/>
            <p:nvPr/>
          </p:nvSpPr>
          <p:spPr>
            <a:xfrm>
              <a:off x="364321" y="8019095"/>
              <a:ext cx="3883617" cy="82936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 anchor="ctr">
              <a:sp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r>
                <a:rPr dirty="0"/>
                <a:t>Kinesin Complex;</a:t>
              </a:r>
            </a:p>
            <a:p>
              <a:pPr>
                <a:defRPr>
                  <a:solidFill>
                    <a:srgbClr val="000000"/>
                  </a:solidFill>
                </a:defRPr>
              </a:pPr>
              <a:r>
                <a:rPr dirty="0"/>
                <a:t>Neuronal Cell Body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C2AE227-8205-D443-ADC1-F7C2B0E69DE3}"/>
              </a:ext>
            </a:extLst>
          </p:cNvPr>
          <p:cNvGrpSpPr/>
          <p:nvPr/>
        </p:nvGrpSpPr>
        <p:grpSpPr>
          <a:xfrm>
            <a:off x="4637011" y="4992726"/>
            <a:ext cx="3730778" cy="4012460"/>
            <a:chOff x="4637011" y="4992726"/>
            <a:chExt cx="3730778" cy="4012460"/>
          </a:xfrm>
        </p:grpSpPr>
        <p:sp>
          <p:nvSpPr>
            <p:cNvPr id="187" name="Rounded Rectangle"/>
            <p:cNvSpPr/>
            <p:nvPr/>
          </p:nvSpPr>
          <p:spPr>
            <a:xfrm>
              <a:off x="4637011" y="4992726"/>
              <a:ext cx="3730778" cy="4012460"/>
            </a:xfrm>
            <a:prstGeom prst="roundRect">
              <a:avLst>
                <a:gd name="adj" fmla="val 11554"/>
              </a:avLst>
            </a:prstGeom>
            <a:solidFill>
              <a:srgbClr val="A9A9A9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pic>
          <p:nvPicPr>
            <p:cNvPr id="192" name="screen-shot-2019-03-15-at-12-23-10-pm.png" descr="screen-shot-2019-03-15-at-12-23-10-pm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085585" y="5780889"/>
              <a:ext cx="2833630" cy="1843012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93" name="Biological Process"/>
            <p:cNvSpPr txBox="1"/>
            <p:nvPr/>
          </p:nvSpPr>
          <p:spPr>
            <a:xfrm>
              <a:off x="5074925" y="5112100"/>
              <a:ext cx="2854949" cy="47192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>
                  <a:solidFill>
                    <a:srgbClr val="000000"/>
                  </a:solidFill>
                </a:defRPr>
              </a:lvl1pPr>
            </a:lstStyle>
            <a:p>
              <a:r>
                <a:rPr dirty="0">
                  <a:solidFill>
                    <a:schemeClr val="tx1"/>
                  </a:solidFill>
                </a:rPr>
                <a:t>Biological Process</a:t>
              </a:r>
            </a:p>
          </p:txBody>
        </p:sp>
        <p:sp>
          <p:nvSpPr>
            <p:cNvPr id="194" name="Axonal Organelle Transport"/>
            <p:cNvSpPr txBox="1"/>
            <p:nvPr/>
          </p:nvSpPr>
          <p:spPr>
            <a:xfrm>
              <a:off x="4955819" y="7826111"/>
              <a:ext cx="2963396" cy="84125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 anchor="ctr">
              <a:spAutoFit/>
            </a:bodyPr>
            <a:lstStyle>
              <a:lvl1pPr>
                <a:defRPr>
                  <a:solidFill>
                    <a:srgbClr val="000000"/>
                  </a:solidFill>
                </a:defRPr>
              </a:lvl1pPr>
            </a:lstStyle>
            <a:p>
              <a:r>
                <a:rPr dirty="0">
                  <a:solidFill>
                    <a:schemeClr val="tx1"/>
                  </a:solidFill>
                </a:rPr>
                <a:t>Axonal Organelle Transport</a:t>
              </a:r>
            </a:p>
          </p:txBody>
        </p:sp>
      </p:grpSp>
      <p:grpSp>
        <p:nvGrpSpPr>
          <p:cNvPr id="210" name="Group"/>
          <p:cNvGrpSpPr/>
          <p:nvPr/>
        </p:nvGrpSpPr>
        <p:grpSpPr>
          <a:xfrm>
            <a:off x="643467" y="2600867"/>
            <a:ext cx="11776019" cy="1138662"/>
            <a:chOff x="0" y="0"/>
            <a:chExt cx="9394377" cy="1138661"/>
          </a:xfrm>
        </p:grpSpPr>
        <p:sp>
          <p:nvSpPr>
            <p:cNvPr id="198" name="Rounded Rectangle"/>
            <p:cNvSpPr/>
            <p:nvPr/>
          </p:nvSpPr>
          <p:spPr>
            <a:xfrm>
              <a:off x="0" y="205662"/>
              <a:ext cx="9394378" cy="727338"/>
            </a:xfrm>
            <a:prstGeom prst="roundRect">
              <a:avLst>
                <a:gd name="adj" fmla="val 26191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99" name="Rounded Rectangle"/>
            <p:cNvSpPr/>
            <p:nvPr/>
          </p:nvSpPr>
          <p:spPr>
            <a:xfrm>
              <a:off x="352772" y="0"/>
              <a:ext cx="1927373" cy="1138662"/>
            </a:xfrm>
            <a:prstGeom prst="roundRect">
              <a:avLst>
                <a:gd name="adj" fmla="val 16730"/>
              </a:avLst>
            </a:prstGeom>
            <a:solidFill>
              <a:schemeClr val="accent1">
                <a:lumOff val="13529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00" name="KISc"/>
            <p:cNvSpPr txBox="1"/>
            <p:nvPr/>
          </p:nvSpPr>
          <p:spPr>
            <a:xfrm>
              <a:off x="917932" y="338801"/>
              <a:ext cx="797053" cy="4610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KISc</a:t>
              </a:r>
            </a:p>
          </p:txBody>
        </p:sp>
        <p:sp>
          <p:nvSpPr>
            <p:cNvPr id="201" name="Rounded Rectangle"/>
            <p:cNvSpPr/>
            <p:nvPr/>
          </p:nvSpPr>
          <p:spPr>
            <a:xfrm>
              <a:off x="2724308" y="69987"/>
              <a:ext cx="200733" cy="998687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02" name="Rounded Rectangle"/>
            <p:cNvSpPr/>
            <p:nvPr/>
          </p:nvSpPr>
          <p:spPr>
            <a:xfrm>
              <a:off x="3270794" y="69987"/>
              <a:ext cx="200733" cy="998687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03" name="Rounded Rectangle"/>
            <p:cNvSpPr/>
            <p:nvPr/>
          </p:nvSpPr>
          <p:spPr>
            <a:xfrm>
              <a:off x="3817281" y="65669"/>
              <a:ext cx="1031281" cy="1007323"/>
            </a:xfrm>
            <a:prstGeom prst="roundRect">
              <a:avLst>
                <a:gd name="adj" fmla="val 16475"/>
              </a:avLst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04" name="Rounded Rectangle"/>
            <p:cNvSpPr/>
            <p:nvPr/>
          </p:nvSpPr>
          <p:spPr>
            <a:xfrm>
              <a:off x="5115128" y="65669"/>
              <a:ext cx="200732" cy="1007323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05" name="Rounded Rectangle"/>
            <p:cNvSpPr/>
            <p:nvPr/>
          </p:nvSpPr>
          <p:spPr>
            <a:xfrm>
              <a:off x="5741163" y="65669"/>
              <a:ext cx="1255912" cy="1007323"/>
            </a:xfrm>
            <a:prstGeom prst="roundRect">
              <a:avLst>
                <a:gd name="adj" fmla="val 17211"/>
              </a:avLst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06" name="Rounded Rectangle"/>
            <p:cNvSpPr/>
            <p:nvPr/>
          </p:nvSpPr>
          <p:spPr>
            <a:xfrm>
              <a:off x="7263640" y="65669"/>
              <a:ext cx="1255912" cy="1007323"/>
            </a:xfrm>
            <a:prstGeom prst="roundRect">
              <a:avLst>
                <a:gd name="adj" fmla="val 16754"/>
              </a:avLst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07" name="Rounded Rectangle"/>
            <p:cNvSpPr/>
            <p:nvPr/>
          </p:nvSpPr>
          <p:spPr>
            <a:xfrm>
              <a:off x="8874740" y="65669"/>
              <a:ext cx="200733" cy="1007323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08" name="333"/>
            <p:cNvSpPr txBox="1"/>
            <p:nvPr/>
          </p:nvSpPr>
          <p:spPr>
            <a:xfrm>
              <a:off x="1789136" y="388311"/>
              <a:ext cx="506863" cy="3620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1700">
                  <a:solidFill>
                    <a:srgbClr val="000000"/>
                  </a:solidFill>
                </a:defRPr>
              </a:lvl1pPr>
            </a:lstStyle>
            <a:p>
              <a:r>
                <a:t>333</a:t>
              </a:r>
            </a:p>
          </p:txBody>
        </p:sp>
        <p:sp>
          <p:nvSpPr>
            <p:cNvPr id="209" name="7"/>
            <p:cNvSpPr txBox="1"/>
            <p:nvPr/>
          </p:nvSpPr>
          <p:spPr>
            <a:xfrm>
              <a:off x="196681" y="388311"/>
              <a:ext cx="586452" cy="3620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1700">
                  <a:solidFill>
                    <a:srgbClr val="000000"/>
                  </a:solidFill>
                </a:defRPr>
              </a:lvl1pPr>
            </a:lstStyle>
            <a:p>
              <a:r>
                <a:t>7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18DCB2E-2B69-5742-BFBA-53AA51FA9E1F}"/>
              </a:ext>
            </a:extLst>
          </p:cNvPr>
          <p:cNvGrpSpPr/>
          <p:nvPr/>
        </p:nvGrpSpPr>
        <p:grpSpPr>
          <a:xfrm>
            <a:off x="8688709" y="4992726"/>
            <a:ext cx="3730778" cy="4012461"/>
            <a:chOff x="8688709" y="4992726"/>
            <a:chExt cx="3730778" cy="4012461"/>
          </a:xfrm>
        </p:grpSpPr>
        <p:sp>
          <p:nvSpPr>
            <p:cNvPr id="188" name="Rounded Rectangle"/>
            <p:cNvSpPr/>
            <p:nvPr/>
          </p:nvSpPr>
          <p:spPr>
            <a:xfrm>
              <a:off x="8688709" y="4992726"/>
              <a:ext cx="3730778" cy="4012461"/>
            </a:xfrm>
            <a:prstGeom prst="roundRect">
              <a:avLst>
                <a:gd name="adj" fmla="val 12178"/>
              </a:avLst>
            </a:prstGeom>
            <a:solidFill>
              <a:srgbClr val="6C6C6C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96" name="Molecular Function"/>
            <p:cNvSpPr txBox="1"/>
            <p:nvPr/>
          </p:nvSpPr>
          <p:spPr>
            <a:xfrm>
              <a:off x="9093762" y="5112100"/>
              <a:ext cx="2920671" cy="47192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>
                  <a:solidFill>
                    <a:srgbClr val="000000"/>
                  </a:solidFill>
                </a:defRPr>
              </a:lvl1pPr>
            </a:lstStyle>
            <a:p>
              <a:r>
                <a:rPr dirty="0">
                  <a:solidFill>
                    <a:schemeClr val="tx1"/>
                  </a:solidFill>
                </a:rPr>
                <a:t>Molecular Function</a:t>
              </a:r>
            </a:p>
          </p:txBody>
        </p:sp>
        <p:sp>
          <p:nvSpPr>
            <p:cNvPr id="197" name="ATP-Dependent Microtubule Motor Activity"/>
            <p:cNvSpPr txBox="1"/>
            <p:nvPr/>
          </p:nvSpPr>
          <p:spPr>
            <a:xfrm>
              <a:off x="9289467" y="7641445"/>
              <a:ext cx="2529261" cy="121058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 anchor="ctr">
              <a:spAutoFit/>
            </a:bodyPr>
            <a:lstStyle>
              <a:lvl1pPr>
                <a:defRPr>
                  <a:solidFill>
                    <a:srgbClr val="000000"/>
                  </a:solidFill>
                </a:defRPr>
              </a:lvl1pPr>
            </a:lstStyle>
            <a:p>
              <a:r>
                <a:rPr dirty="0">
                  <a:solidFill>
                    <a:schemeClr val="tx1"/>
                  </a:solidFill>
                </a:rPr>
                <a:t>ATP-Dependent Microtubule Motor Activity</a:t>
              </a: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83FB86C3-6494-224F-9D91-3767F30EC6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39268" y="5644121"/>
              <a:ext cx="2938854" cy="16871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18320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What does KIF5A help transport?"/>
          <p:cNvSpPr txBox="1">
            <a:spLocks noGrp="1"/>
          </p:cNvSpPr>
          <p:nvPr>
            <p:ph type="title"/>
          </p:nvPr>
        </p:nvSpPr>
        <p:spPr>
          <a:xfrm>
            <a:off x="906723" y="-256441"/>
            <a:ext cx="11099800" cy="2159000"/>
          </a:xfrm>
          <a:prstGeom prst="rect">
            <a:avLst/>
          </a:prstGeom>
        </p:spPr>
        <p:txBody>
          <a:bodyPr/>
          <a:lstStyle/>
          <a:p>
            <a:pPr>
              <a:defRPr sz="5500"/>
            </a:pPr>
            <a:r>
              <a:rPr dirty="0">
                <a:solidFill>
                  <a:schemeClr val="bg1"/>
                </a:solidFill>
              </a:rPr>
              <a:t>What does </a:t>
            </a:r>
            <a:r>
              <a:rPr dirty="0">
                <a:solidFill>
                  <a:schemeClr val="accent1">
                    <a:lumOff val="13529"/>
                  </a:schemeClr>
                </a:solidFill>
              </a:rPr>
              <a:t>KIF5A</a:t>
            </a:r>
            <a:r>
              <a:rPr dirty="0"/>
              <a:t> </a:t>
            </a:r>
            <a:r>
              <a:rPr dirty="0">
                <a:solidFill>
                  <a:schemeClr val="bg1"/>
                </a:solidFill>
              </a:rPr>
              <a:t>help transport?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A46104-6324-4664-B15C-69D9D72B4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938" y="1175016"/>
            <a:ext cx="12584924" cy="7224807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C4371258-C110-4168-BC40-EA9622728C0A}"/>
              </a:ext>
            </a:extLst>
          </p:cNvPr>
          <p:cNvSpPr/>
          <p:nvPr/>
        </p:nvSpPr>
        <p:spPr>
          <a:xfrm>
            <a:off x="4621003" y="4448013"/>
            <a:ext cx="3531106" cy="1245246"/>
          </a:xfrm>
          <a:prstGeom prst="rightArrow">
            <a:avLst/>
          </a:prstGeom>
          <a:solidFill>
            <a:schemeClr val="accent1">
              <a:lumOff val="13529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63879512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angle">
            <a:extLst>
              <a:ext uri="{FF2B5EF4-FFF2-40B4-BE49-F238E27FC236}">
                <a16:creationId xmlns:a16="http://schemas.microsoft.com/office/drawing/2014/main" id="{521D31BF-B4F2-FE43-AB55-6C0FFE4F3077}"/>
              </a:ext>
            </a:extLst>
          </p:cNvPr>
          <p:cNvSpPr/>
          <p:nvPr/>
        </p:nvSpPr>
        <p:spPr>
          <a:xfrm>
            <a:off x="246932" y="7003868"/>
            <a:ext cx="928689" cy="105242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25" name="How conserved are KIF5A homologs?"/>
          <p:cNvSpPr txBox="1">
            <a:spLocks noGrp="1"/>
          </p:cNvSpPr>
          <p:nvPr>
            <p:ph type="title"/>
          </p:nvPr>
        </p:nvSpPr>
        <p:spPr>
          <a:xfrm>
            <a:off x="-165429" y="535295"/>
            <a:ext cx="12337910" cy="858284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defRPr sz="5500"/>
            </a:pPr>
            <a:r>
              <a:rPr lang="en-US" sz="6600" dirty="0"/>
              <a:t>Conservation of </a:t>
            </a:r>
            <a:r>
              <a:rPr lang="en-US" sz="6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KIF5A</a:t>
            </a:r>
            <a:endParaRPr sz="6600" dirty="0"/>
          </a:p>
        </p:txBody>
      </p:sp>
      <p:pic>
        <p:nvPicPr>
          <p:cNvPr id="226" name="human-body-vector-793339-2.jpg" descr="human-body-vector-793339-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0539" y="2089068"/>
            <a:ext cx="843927" cy="1138574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Rounded Rectangle"/>
          <p:cNvSpPr/>
          <p:nvPr/>
        </p:nvSpPr>
        <p:spPr>
          <a:xfrm>
            <a:off x="1507927" y="2276356"/>
            <a:ext cx="9394379" cy="727339"/>
          </a:xfrm>
          <a:prstGeom prst="roundRect">
            <a:avLst>
              <a:gd name="adj" fmla="val 26191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28" name="Rounded Rectangle"/>
          <p:cNvSpPr/>
          <p:nvPr/>
        </p:nvSpPr>
        <p:spPr>
          <a:xfrm>
            <a:off x="1860700" y="2070694"/>
            <a:ext cx="1927373" cy="1138662"/>
          </a:xfrm>
          <a:prstGeom prst="roundRect">
            <a:avLst>
              <a:gd name="adj" fmla="val 16730"/>
            </a:avLst>
          </a:prstGeom>
          <a:solidFill>
            <a:schemeClr val="accent1">
              <a:lumOff val="13529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29" name="KISc"/>
          <p:cNvSpPr txBox="1"/>
          <p:nvPr/>
        </p:nvSpPr>
        <p:spPr>
          <a:xfrm>
            <a:off x="2425860" y="2409496"/>
            <a:ext cx="797053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KISc</a:t>
            </a:r>
          </a:p>
        </p:txBody>
      </p:sp>
      <p:sp>
        <p:nvSpPr>
          <p:cNvPr id="230" name="Rounded Rectangle"/>
          <p:cNvSpPr/>
          <p:nvPr/>
        </p:nvSpPr>
        <p:spPr>
          <a:xfrm>
            <a:off x="4232236" y="2140682"/>
            <a:ext cx="200732" cy="998687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31" name="Rounded Rectangle"/>
          <p:cNvSpPr/>
          <p:nvPr/>
        </p:nvSpPr>
        <p:spPr>
          <a:xfrm>
            <a:off x="4778723" y="2140682"/>
            <a:ext cx="200732" cy="998687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32" name="Rounded Rectangle"/>
          <p:cNvSpPr/>
          <p:nvPr/>
        </p:nvSpPr>
        <p:spPr>
          <a:xfrm>
            <a:off x="5325209" y="2136364"/>
            <a:ext cx="1031281" cy="1007323"/>
          </a:xfrm>
          <a:prstGeom prst="roundRect">
            <a:avLst>
              <a:gd name="adj" fmla="val 16475"/>
            </a:avLst>
          </a:pr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33" name="Rounded Rectangle"/>
          <p:cNvSpPr/>
          <p:nvPr/>
        </p:nvSpPr>
        <p:spPr>
          <a:xfrm>
            <a:off x="6623055" y="2136364"/>
            <a:ext cx="200733" cy="1007323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34" name="Rounded Rectangle"/>
          <p:cNvSpPr/>
          <p:nvPr/>
        </p:nvSpPr>
        <p:spPr>
          <a:xfrm>
            <a:off x="7249090" y="2136364"/>
            <a:ext cx="1359387" cy="1007323"/>
          </a:xfrm>
          <a:prstGeom prst="roundRect">
            <a:avLst>
              <a:gd name="adj" fmla="val 17211"/>
            </a:avLst>
          </a:pr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35" name="Rounded Rectangle"/>
          <p:cNvSpPr/>
          <p:nvPr/>
        </p:nvSpPr>
        <p:spPr>
          <a:xfrm>
            <a:off x="8930306" y="2136364"/>
            <a:ext cx="1097174" cy="1007323"/>
          </a:xfrm>
          <a:prstGeom prst="roundRect">
            <a:avLst>
              <a:gd name="adj" fmla="val 16754"/>
            </a:avLst>
          </a:pr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36" name="Rounded Rectangle"/>
          <p:cNvSpPr/>
          <p:nvPr/>
        </p:nvSpPr>
        <p:spPr>
          <a:xfrm>
            <a:off x="10382667" y="2136364"/>
            <a:ext cx="200733" cy="1007323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37" name="7"/>
          <p:cNvSpPr txBox="1"/>
          <p:nvPr/>
        </p:nvSpPr>
        <p:spPr>
          <a:xfrm>
            <a:off x="1704608" y="2459006"/>
            <a:ext cx="586453" cy="362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700">
                <a:solidFill>
                  <a:srgbClr val="000000"/>
                </a:solidFill>
              </a:defRPr>
            </a:lvl1pPr>
          </a:lstStyle>
          <a:p>
            <a:r>
              <a:t>7</a:t>
            </a:r>
          </a:p>
        </p:txBody>
      </p:sp>
      <p:sp>
        <p:nvSpPr>
          <p:cNvPr id="238" name="333"/>
          <p:cNvSpPr txBox="1"/>
          <p:nvPr/>
        </p:nvSpPr>
        <p:spPr>
          <a:xfrm>
            <a:off x="3185540" y="2459006"/>
            <a:ext cx="698704" cy="362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700">
                <a:solidFill>
                  <a:srgbClr val="000000"/>
                </a:solidFill>
              </a:defRPr>
            </a:lvl1pPr>
          </a:lstStyle>
          <a:p>
            <a:r>
              <a:t>333</a:t>
            </a:r>
          </a:p>
        </p:txBody>
      </p:sp>
      <p:sp>
        <p:nvSpPr>
          <p:cNvPr id="299" name="Length (aa)"/>
          <p:cNvSpPr txBox="1"/>
          <p:nvPr/>
        </p:nvSpPr>
        <p:spPr>
          <a:xfrm>
            <a:off x="10924128" y="1613481"/>
            <a:ext cx="1740104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Length (aa)</a:t>
            </a:r>
          </a:p>
        </p:txBody>
      </p:sp>
      <p:sp>
        <p:nvSpPr>
          <p:cNvPr id="300" name="1032 aa"/>
          <p:cNvSpPr txBox="1"/>
          <p:nvPr/>
        </p:nvSpPr>
        <p:spPr>
          <a:xfrm>
            <a:off x="11181031" y="2404064"/>
            <a:ext cx="1226298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dirty="0"/>
              <a:t>103</a:t>
            </a:r>
            <a:r>
              <a:rPr lang="en-US" dirty="0"/>
              <a:t>3</a:t>
            </a:r>
            <a:r>
              <a:rPr dirty="0"/>
              <a:t> aa</a:t>
            </a:r>
          </a:p>
        </p:txBody>
      </p:sp>
      <p:sp>
        <p:nvSpPr>
          <p:cNvPr id="83" name="Rounded Rectangle">
            <a:extLst>
              <a:ext uri="{FF2B5EF4-FFF2-40B4-BE49-F238E27FC236}">
                <a16:creationId xmlns:a16="http://schemas.microsoft.com/office/drawing/2014/main" id="{916D7D51-E592-C44F-9AF8-8A2B9316EA1C}"/>
              </a:ext>
            </a:extLst>
          </p:cNvPr>
          <p:cNvSpPr/>
          <p:nvPr/>
        </p:nvSpPr>
        <p:spPr>
          <a:xfrm>
            <a:off x="1470744" y="3441902"/>
            <a:ext cx="9694719" cy="727338"/>
          </a:xfrm>
          <a:prstGeom prst="roundRect">
            <a:avLst>
              <a:gd name="adj" fmla="val 26191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84" name="Rounded Rectangle">
            <a:extLst>
              <a:ext uri="{FF2B5EF4-FFF2-40B4-BE49-F238E27FC236}">
                <a16:creationId xmlns:a16="http://schemas.microsoft.com/office/drawing/2014/main" id="{9D2610AD-F0D1-7A4A-8877-6C328846E074}"/>
              </a:ext>
            </a:extLst>
          </p:cNvPr>
          <p:cNvSpPr/>
          <p:nvPr/>
        </p:nvSpPr>
        <p:spPr>
          <a:xfrm>
            <a:off x="1882063" y="3255082"/>
            <a:ext cx="2023543" cy="1138663"/>
          </a:xfrm>
          <a:prstGeom prst="roundRect">
            <a:avLst>
              <a:gd name="adj" fmla="val 16730"/>
            </a:avLst>
          </a:prstGeom>
          <a:solidFill>
            <a:schemeClr val="accent1">
              <a:lumOff val="13529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5" name="KISc">
            <a:extLst>
              <a:ext uri="{FF2B5EF4-FFF2-40B4-BE49-F238E27FC236}">
                <a16:creationId xmlns:a16="http://schemas.microsoft.com/office/drawing/2014/main" id="{E34841CB-FC67-634E-A67A-0D2612A1D7B0}"/>
              </a:ext>
            </a:extLst>
          </p:cNvPr>
          <p:cNvSpPr txBox="1"/>
          <p:nvPr/>
        </p:nvSpPr>
        <p:spPr>
          <a:xfrm>
            <a:off x="2447223" y="3593884"/>
            <a:ext cx="797053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dirty="0" err="1"/>
              <a:t>KISc</a:t>
            </a:r>
            <a:endParaRPr dirty="0"/>
          </a:p>
        </p:txBody>
      </p:sp>
      <p:sp>
        <p:nvSpPr>
          <p:cNvPr id="86" name="Rounded Rectangle">
            <a:extLst>
              <a:ext uri="{FF2B5EF4-FFF2-40B4-BE49-F238E27FC236}">
                <a16:creationId xmlns:a16="http://schemas.microsoft.com/office/drawing/2014/main" id="{DD13506E-9C21-0D46-8AAF-C13B08B7F311}"/>
              </a:ext>
            </a:extLst>
          </p:cNvPr>
          <p:cNvSpPr/>
          <p:nvPr/>
        </p:nvSpPr>
        <p:spPr>
          <a:xfrm>
            <a:off x="4095581" y="3320752"/>
            <a:ext cx="358391" cy="998687"/>
          </a:xfrm>
          <a:prstGeom prst="roundRect">
            <a:avLst>
              <a:gd name="adj" fmla="val 41799"/>
            </a:avLst>
          </a:prstGeom>
          <a:solidFill>
            <a:schemeClr val="accent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7" name="Rounded Rectangle">
            <a:extLst>
              <a:ext uri="{FF2B5EF4-FFF2-40B4-BE49-F238E27FC236}">
                <a16:creationId xmlns:a16="http://schemas.microsoft.com/office/drawing/2014/main" id="{DF083F34-1ADB-0A41-8C01-776BF3773C05}"/>
              </a:ext>
            </a:extLst>
          </p:cNvPr>
          <p:cNvSpPr/>
          <p:nvPr/>
        </p:nvSpPr>
        <p:spPr>
          <a:xfrm>
            <a:off x="5346572" y="3255977"/>
            <a:ext cx="1031281" cy="1007323"/>
          </a:xfrm>
          <a:prstGeom prst="roundRect">
            <a:avLst>
              <a:gd name="adj" fmla="val 16475"/>
            </a:avLst>
          </a:pr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8" name="7">
            <a:extLst>
              <a:ext uri="{FF2B5EF4-FFF2-40B4-BE49-F238E27FC236}">
                <a16:creationId xmlns:a16="http://schemas.microsoft.com/office/drawing/2014/main" id="{A67C3102-9BEF-1641-8ED3-C6133F15C1FF}"/>
              </a:ext>
            </a:extLst>
          </p:cNvPr>
          <p:cNvSpPr txBox="1"/>
          <p:nvPr/>
        </p:nvSpPr>
        <p:spPr>
          <a:xfrm>
            <a:off x="1725971" y="3643395"/>
            <a:ext cx="586453" cy="362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700">
                <a:solidFill>
                  <a:srgbClr val="000000"/>
                </a:solidFill>
              </a:defRPr>
            </a:lvl1pPr>
          </a:lstStyle>
          <a:p>
            <a:r>
              <a:rPr dirty="0"/>
              <a:t>7</a:t>
            </a:r>
          </a:p>
        </p:txBody>
      </p:sp>
      <p:sp>
        <p:nvSpPr>
          <p:cNvPr id="89" name="335">
            <a:extLst>
              <a:ext uri="{FF2B5EF4-FFF2-40B4-BE49-F238E27FC236}">
                <a16:creationId xmlns:a16="http://schemas.microsoft.com/office/drawing/2014/main" id="{E128E386-957C-864E-94F9-17BF902A36EE}"/>
              </a:ext>
            </a:extLst>
          </p:cNvPr>
          <p:cNvSpPr txBox="1"/>
          <p:nvPr/>
        </p:nvSpPr>
        <p:spPr>
          <a:xfrm>
            <a:off x="3206903" y="3643395"/>
            <a:ext cx="698703" cy="362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700">
                <a:solidFill>
                  <a:srgbClr val="000000"/>
                </a:solidFill>
              </a:defRPr>
            </a:lvl1pPr>
          </a:lstStyle>
          <a:p>
            <a:r>
              <a:rPr dirty="0"/>
              <a:t>335</a:t>
            </a:r>
          </a:p>
        </p:txBody>
      </p:sp>
      <p:sp>
        <p:nvSpPr>
          <p:cNvPr id="90" name="Rounded Rectangle">
            <a:extLst>
              <a:ext uri="{FF2B5EF4-FFF2-40B4-BE49-F238E27FC236}">
                <a16:creationId xmlns:a16="http://schemas.microsoft.com/office/drawing/2014/main" id="{A58A5C30-1169-3B42-8305-EE6237A1DD27}"/>
              </a:ext>
            </a:extLst>
          </p:cNvPr>
          <p:cNvSpPr/>
          <p:nvPr/>
        </p:nvSpPr>
        <p:spPr>
          <a:xfrm>
            <a:off x="7911620" y="3320752"/>
            <a:ext cx="1031280" cy="1007323"/>
          </a:xfrm>
          <a:prstGeom prst="roundRect">
            <a:avLst>
              <a:gd name="adj" fmla="val 17211"/>
            </a:avLst>
          </a:pr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1" name="Rounded Rectangle">
            <a:extLst>
              <a:ext uri="{FF2B5EF4-FFF2-40B4-BE49-F238E27FC236}">
                <a16:creationId xmlns:a16="http://schemas.microsoft.com/office/drawing/2014/main" id="{FA42CEEB-6008-4F48-AB8A-6C5F30C5EF8C}"/>
              </a:ext>
            </a:extLst>
          </p:cNvPr>
          <p:cNvSpPr/>
          <p:nvPr/>
        </p:nvSpPr>
        <p:spPr>
          <a:xfrm>
            <a:off x="9110912" y="3320752"/>
            <a:ext cx="843757" cy="1007323"/>
          </a:xfrm>
          <a:prstGeom prst="roundRect">
            <a:avLst>
              <a:gd name="adj" fmla="val 20002"/>
            </a:avLst>
          </a:pr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2" name="Rounded Rectangle">
            <a:extLst>
              <a:ext uri="{FF2B5EF4-FFF2-40B4-BE49-F238E27FC236}">
                <a16:creationId xmlns:a16="http://schemas.microsoft.com/office/drawing/2014/main" id="{3326B199-5600-BE4A-87BF-6B11802A0636}"/>
              </a:ext>
            </a:extLst>
          </p:cNvPr>
          <p:cNvSpPr/>
          <p:nvPr/>
        </p:nvSpPr>
        <p:spPr>
          <a:xfrm>
            <a:off x="6899902" y="3320752"/>
            <a:ext cx="843757" cy="1007323"/>
          </a:xfrm>
          <a:prstGeom prst="roundRect">
            <a:avLst>
              <a:gd name="adj" fmla="val 20002"/>
            </a:avLst>
          </a:pr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93" name="unknown_2.png" descr="unknown_2.png">
            <a:extLst>
              <a:ext uri="{FF2B5EF4-FFF2-40B4-BE49-F238E27FC236}">
                <a16:creationId xmlns:a16="http://schemas.microsoft.com/office/drawing/2014/main" id="{A0B49164-0367-3A4A-8A5A-C92430B04C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rcRect l="7903" r="7903"/>
          <a:stretch>
            <a:fillRect/>
          </a:stretch>
        </p:blipFill>
        <p:spPr>
          <a:xfrm>
            <a:off x="162990" y="3669327"/>
            <a:ext cx="1013631" cy="480919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Rounded Rectangle">
            <a:extLst>
              <a:ext uri="{FF2B5EF4-FFF2-40B4-BE49-F238E27FC236}">
                <a16:creationId xmlns:a16="http://schemas.microsoft.com/office/drawing/2014/main" id="{646A6967-95B5-2D40-BC4E-D58ED91464DC}"/>
              </a:ext>
            </a:extLst>
          </p:cNvPr>
          <p:cNvSpPr/>
          <p:nvPr/>
        </p:nvSpPr>
        <p:spPr>
          <a:xfrm>
            <a:off x="1492620" y="7220580"/>
            <a:ext cx="8790651" cy="727338"/>
          </a:xfrm>
          <a:prstGeom prst="roundRect">
            <a:avLst>
              <a:gd name="adj" fmla="val 26191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5" name="Rounded Rectangle">
            <a:extLst>
              <a:ext uri="{FF2B5EF4-FFF2-40B4-BE49-F238E27FC236}">
                <a16:creationId xmlns:a16="http://schemas.microsoft.com/office/drawing/2014/main" id="{3441F173-A020-BD46-8610-75C536958027}"/>
              </a:ext>
            </a:extLst>
          </p:cNvPr>
          <p:cNvSpPr/>
          <p:nvPr/>
        </p:nvSpPr>
        <p:spPr>
          <a:xfrm>
            <a:off x="1845393" y="7014918"/>
            <a:ext cx="2023543" cy="1138662"/>
          </a:xfrm>
          <a:prstGeom prst="roundRect">
            <a:avLst>
              <a:gd name="adj" fmla="val 16730"/>
            </a:avLst>
          </a:prstGeom>
          <a:solidFill>
            <a:schemeClr val="accent1">
              <a:lumOff val="13529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6" name="KISc">
            <a:extLst>
              <a:ext uri="{FF2B5EF4-FFF2-40B4-BE49-F238E27FC236}">
                <a16:creationId xmlns:a16="http://schemas.microsoft.com/office/drawing/2014/main" id="{0D3F9C1E-92C5-8E47-993B-9ED07D1AE185}"/>
              </a:ext>
            </a:extLst>
          </p:cNvPr>
          <p:cNvSpPr txBox="1"/>
          <p:nvPr/>
        </p:nvSpPr>
        <p:spPr>
          <a:xfrm>
            <a:off x="2410553" y="7353719"/>
            <a:ext cx="797053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KISc</a:t>
            </a:r>
          </a:p>
        </p:txBody>
      </p:sp>
      <p:sp>
        <p:nvSpPr>
          <p:cNvPr id="97" name="Rounded Rectangle">
            <a:extLst>
              <a:ext uri="{FF2B5EF4-FFF2-40B4-BE49-F238E27FC236}">
                <a16:creationId xmlns:a16="http://schemas.microsoft.com/office/drawing/2014/main" id="{5959FBCD-37A2-F74E-956C-D47CA02B508A}"/>
              </a:ext>
            </a:extLst>
          </p:cNvPr>
          <p:cNvSpPr/>
          <p:nvPr/>
        </p:nvSpPr>
        <p:spPr>
          <a:xfrm>
            <a:off x="4058911" y="7080587"/>
            <a:ext cx="200732" cy="998688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8" name="Rounded Rectangle">
            <a:extLst>
              <a:ext uri="{FF2B5EF4-FFF2-40B4-BE49-F238E27FC236}">
                <a16:creationId xmlns:a16="http://schemas.microsoft.com/office/drawing/2014/main" id="{0B66B3AA-37E3-D345-BB13-E8DFD6847724}"/>
              </a:ext>
            </a:extLst>
          </p:cNvPr>
          <p:cNvSpPr/>
          <p:nvPr/>
        </p:nvSpPr>
        <p:spPr>
          <a:xfrm>
            <a:off x="5309902" y="7080587"/>
            <a:ext cx="1031281" cy="1007323"/>
          </a:xfrm>
          <a:prstGeom prst="roundRect">
            <a:avLst>
              <a:gd name="adj" fmla="val 16475"/>
            </a:avLst>
          </a:pr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9" name="10">
            <a:extLst>
              <a:ext uri="{FF2B5EF4-FFF2-40B4-BE49-F238E27FC236}">
                <a16:creationId xmlns:a16="http://schemas.microsoft.com/office/drawing/2014/main" id="{957ECFF6-44D1-8F45-A4F0-DF233D701EA3}"/>
              </a:ext>
            </a:extLst>
          </p:cNvPr>
          <p:cNvSpPr txBox="1"/>
          <p:nvPr/>
        </p:nvSpPr>
        <p:spPr>
          <a:xfrm>
            <a:off x="1689301" y="7403230"/>
            <a:ext cx="586453" cy="362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700">
                <a:solidFill>
                  <a:srgbClr val="000000"/>
                </a:solidFill>
              </a:defRPr>
            </a:lvl1pPr>
          </a:lstStyle>
          <a:p>
            <a:r>
              <a:t>10</a:t>
            </a:r>
          </a:p>
        </p:txBody>
      </p:sp>
      <p:sp>
        <p:nvSpPr>
          <p:cNvPr id="100" name="341">
            <a:extLst>
              <a:ext uri="{FF2B5EF4-FFF2-40B4-BE49-F238E27FC236}">
                <a16:creationId xmlns:a16="http://schemas.microsoft.com/office/drawing/2014/main" id="{1FB030E7-D4E7-1E4D-AB64-E0FFABA782EF}"/>
              </a:ext>
            </a:extLst>
          </p:cNvPr>
          <p:cNvSpPr txBox="1"/>
          <p:nvPr/>
        </p:nvSpPr>
        <p:spPr>
          <a:xfrm>
            <a:off x="3170233" y="7403230"/>
            <a:ext cx="698704" cy="362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700">
                <a:solidFill>
                  <a:srgbClr val="000000"/>
                </a:solidFill>
              </a:defRPr>
            </a:lvl1pPr>
          </a:lstStyle>
          <a:p>
            <a:r>
              <a:t>341</a:t>
            </a:r>
          </a:p>
        </p:txBody>
      </p:sp>
      <p:sp>
        <p:nvSpPr>
          <p:cNvPr id="101" name="Rounded Rectangle">
            <a:extLst>
              <a:ext uri="{FF2B5EF4-FFF2-40B4-BE49-F238E27FC236}">
                <a16:creationId xmlns:a16="http://schemas.microsoft.com/office/drawing/2014/main" id="{9EAF4ECE-5C72-E44C-B814-817BDDF632C8}"/>
              </a:ext>
            </a:extLst>
          </p:cNvPr>
          <p:cNvSpPr/>
          <p:nvPr/>
        </p:nvSpPr>
        <p:spPr>
          <a:xfrm>
            <a:off x="6770517" y="7080587"/>
            <a:ext cx="1031280" cy="1007323"/>
          </a:xfrm>
          <a:prstGeom prst="roundRect">
            <a:avLst>
              <a:gd name="adj" fmla="val 17211"/>
            </a:avLst>
          </a:pr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02" name="Rounded Rectangle">
            <a:extLst>
              <a:ext uri="{FF2B5EF4-FFF2-40B4-BE49-F238E27FC236}">
                <a16:creationId xmlns:a16="http://schemas.microsoft.com/office/drawing/2014/main" id="{9B0173DA-B587-904F-BA6E-506F26403B6A}"/>
              </a:ext>
            </a:extLst>
          </p:cNvPr>
          <p:cNvSpPr/>
          <p:nvPr/>
        </p:nvSpPr>
        <p:spPr>
          <a:xfrm>
            <a:off x="8058242" y="7089223"/>
            <a:ext cx="358391" cy="1007323"/>
          </a:xfrm>
          <a:prstGeom prst="roundRect">
            <a:avLst>
              <a:gd name="adj" fmla="val 47091"/>
            </a:avLst>
          </a:pr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03" name="Rounded Rectangle">
            <a:extLst>
              <a:ext uri="{FF2B5EF4-FFF2-40B4-BE49-F238E27FC236}">
                <a16:creationId xmlns:a16="http://schemas.microsoft.com/office/drawing/2014/main" id="{7E88AEAF-2AF3-1540-BA7E-EF6952B4C0D0}"/>
              </a:ext>
            </a:extLst>
          </p:cNvPr>
          <p:cNvSpPr/>
          <p:nvPr/>
        </p:nvSpPr>
        <p:spPr>
          <a:xfrm>
            <a:off x="4838910" y="7080587"/>
            <a:ext cx="296875" cy="998688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04" name="Rounded Rectangle">
            <a:extLst>
              <a:ext uri="{FF2B5EF4-FFF2-40B4-BE49-F238E27FC236}">
                <a16:creationId xmlns:a16="http://schemas.microsoft.com/office/drawing/2014/main" id="{2DF567FE-C79C-4E47-A8EB-B09BC56E05FF}"/>
              </a:ext>
            </a:extLst>
          </p:cNvPr>
          <p:cNvSpPr/>
          <p:nvPr/>
        </p:nvSpPr>
        <p:spPr>
          <a:xfrm>
            <a:off x="8672113" y="7080587"/>
            <a:ext cx="843757" cy="1007323"/>
          </a:xfrm>
          <a:prstGeom prst="roundRect">
            <a:avLst>
              <a:gd name="adj" fmla="val 20547"/>
            </a:avLst>
          </a:pr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05" name="Rounded Rectangle">
            <a:extLst>
              <a:ext uri="{FF2B5EF4-FFF2-40B4-BE49-F238E27FC236}">
                <a16:creationId xmlns:a16="http://schemas.microsoft.com/office/drawing/2014/main" id="{DB3E6299-E8BE-CB46-AA70-A835095DE44C}"/>
              </a:ext>
            </a:extLst>
          </p:cNvPr>
          <p:cNvSpPr/>
          <p:nvPr/>
        </p:nvSpPr>
        <p:spPr>
          <a:xfrm>
            <a:off x="9771349" y="7093541"/>
            <a:ext cx="296875" cy="998687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06" name="fly-silhouette-2.png" descr="fly-silhouette-2.png">
            <a:extLst>
              <a:ext uri="{FF2B5EF4-FFF2-40B4-BE49-F238E27FC236}">
                <a16:creationId xmlns:a16="http://schemas.microsoft.com/office/drawing/2014/main" id="{24664373-B8C3-344A-B695-79864C0E7A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2294" y="6983357"/>
            <a:ext cx="1144445" cy="1138635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Rounded Rectangle">
            <a:extLst>
              <a:ext uri="{FF2B5EF4-FFF2-40B4-BE49-F238E27FC236}">
                <a16:creationId xmlns:a16="http://schemas.microsoft.com/office/drawing/2014/main" id="{F51687E4-09E9-D541-AB3D-10DE2B41673E}"/>
              </a:ext>
            </a:extLst>
          </p:cNvPr>
          <p:cNvSpPr/>
          <p:nvPr/>
        </p:nvSpPr>
        <p:spPr>
          <a:xfrm>
            <a:off x="1585188" y="8390443"/>
            <a:ext cx="8378546" cy="727338"/>
          </a:xfrm>
          <a:prstGeom prst="roundRect">
            <a:avLst>
              <a:gd name="adj" fmla="val 26191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08" name="Rounded Rectangle">
            <a:extLst>
              <a:ext uri="{FF2B5EF4-FFF2-40B4-BE49-F238E27FC236}">
                <a16:creationId xmlns:a16="http://schemas.microsoft.com/office/drawing/2014/main" id="{AF19589B-794A-C043-8DF1-75B6D705EF2B}"/>
              </a:ext>
            </a:extLst>
          </p:cNvPr>
          <p:cNvSpPr/>
          <p:nvPr/>
        </p:nvSpPr>
        <p:spPr>
          <a:xfrm>
            <a:off x="1910701" y="8223240"/>
            <a:ext cx="2023543" cy="1138662"/>
          </a:xfrm>
          <a:prstGeom prst="roundRect">
            <a:avLst>
              <a:gd name="adj" fmla="val 16730"/>
            </a:avLst>
          </a:prstGeom>
          <a:solidFill>
            <a:schemeClr val="accent1">
              <a:lumOff val="13529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09" name="KISc">
            <a:extLst>
              <a:ext uri="{FF2B5EF4-FFF2-40B4-BE49-F238E27FC236}">
                <a16:creationId xmlns:a16="http://schemas.microsoft.com/office/drawing/2014/main" id="{F0A3AF53-1EA6-CD49-8D21-F17D01F44ECC}"/>
              </a:ext>
            </a:extLst>
          </p:cNvPr>
          <p:cNvSpPr txBox="1"/>
          <p:nvPr/>
        </p:nvSpPr>
        <p:spPr>
          <a:xfrm>
            <a:off x="2475860" y="8562042"/>
            <a:ext cx="797053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KISc</a:t>
            </a:r>
          </a:p>
        </p:txBody>
      </p:sp>
      <p:sp>
        <p:nvSpPr>
          <p:cNvPr id="110" name="Rounded Rectangle">
            <a:extLst>
              <a:ext uri="{FF2B5EF4-FFF2-40B4-BE49-F238E27FC236}">
                <a16:creationId xmlns:a16="http://schemas.microsoft.com/office/drawing/2014/main" id="{1537E190-CB7F-3548-A48C-60B7AC1B2C83}"/>
              </a:ext>
            </a:extLst>
          </p:cNvPr>
          <p:cNvSpPr/>
          <p:nvPr/>
        </p:nvSpPr>
        <p:spPr>
          <a:xfrm>
            <a:off x="4124218" y="8288910"/>
            <a:ext cx="200733" cy="998687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11" name="Rounded Rectangle">
            <a:extLst>
              <a:ext uri="{FF2B5EF4-FFF2-40B4-BE49-F238E27FC236}">
                <a16:creationId xmlns:a16="http://schemas.microsoft.com/office/drawing/2014/main" id="{93EE6E39-2BF4-A549-969C-6D972DFAF67F}"/>
              </a:ext>
            </a:extLst>
          </p:cNvPr>
          <p:cNvSpPr/>
          <p:nvPr/>
        </p:nvSpPr>
        <p:spPr>
          <a:xfrm>
            <a:off x="5343117" y="8288910"/>
            <a:ext cx="1144445" cy="1007323"/>
          </a:xfrm>
          <a:prstGeom prst="roundRect">
            <a:avLst>
              <a:gd name="adj" fmla="val 16475"/>
            </a:avLst>
          </a:pr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12" name="9">
            <a:extLst>
              <a:ext uri="{FF2B5EF4-FFF2-40B4-BE49-F238E27FC236}">
                <a16:creationId xmlns:a16="http://schemas.microsoft.com/office/drawing/2014/main" id="{6604F4C1-1828-2749-986F-366D5625CE2C}"/>
              </a:ext>
            </a:extLst>
          </p:cNvPr>
          <p:cNvSpPr txBox="1"/>
          <p:nvPr/>
        </p:nvSpPr>
        <p:spPr>
          <a:xfrm>
            <a:off x="1754609" y="8611553"/>
            <a:ext cx="586452" cy="362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700">
                <a:solidFill>
                  <a:srgbClr val="000000"/>
                </a:solidFill>
              </a:defRPr>
            </a:lvl1pPr>
          </a:lstStyle>
          <a:p>
            <a:r>
              <a:t>9</a:t>
            </a:r>
          </a:p>
        </p:txBody>
      </p:sp>
      <p:sp>
        <p:nvSpPr>
          <p:cNvPr id="113" name="337">
            <a:extLst>
              <a:ext uri="{FF2B5EF4-FFF2-40B4-BE49-F238E27FC236}">
                <a16:creationId xmlns:a16="http://schemas.microsoft.com/office/drawing/2014/main" id="{1813733E-3879-7E4C-B685-30385B9B540E}"/>
              </a:ext>
            </a:extLst>
          </p:cNvPr>
          <p:cNvSpPr txBox="1"/>
          <p:nvPr/>
        </p:nvSpPr>
        <p:spPr>
          <a:xfrm>
            <a:off x="3235541" y="8611553"/>
            <a:ext cx="698703" cy="362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700">
                <a:solidFill>
                  <a:srgbClr val="000000"/>
                </a:solidFill>
              </a:defRPr>
            </a:lvl1pPr>
          </a:lstStyle>
          <a:p>
            <a:r>
              <a:t>337</a:t>
            </a:r>
          </a:p>
        </p:txBody>
      </p:sp>
      <p:sp>
        <p:nvSpPr>
          <p:cNvPr id="114" name="Rounded Rectangle">
            <a:extLst>
              <a:ext uri="{FF2B5EF4-FFF2-40B4-BE49-F238E27FC236}">
                <a16:creationId xmlns:a16="http://schemas.microsoft.com/office/drawing/2014/main" id="{76A3F6C8-8043-1443-874E-7DA269120D16}"/>
              </a:ext>
            </a:extLst>
          </p:cNvPr>
          <p:cNvSpPr/>
          <p:nvPr/>
        </p:nvSpPr>
        <p:spPr>
          <a:xfrm>
            <a:off x="8760773" y="8288910"/>
            <a:ext cx="797053" cy="1007323"/>
          </a:xfrm>
          <a:prstGeom prst="roundRect">
            <a:avLst>
              <a:gd name="adj" fmla="val 21174"/>
            </a:avLst>
          </a:pr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15" name="Rounded Rectangle">
            <a:extLst>
              <a:ext uri="{FF2B5EF4-FFF2-40B4-BE49-F238E27FC236}">
                <a16:creationId xmlns:a16="http://schemas.microsoft.com/office/drawing/2014/main" id="{C85473EB-7370-2C4B-A71C-1F83D2EF2380}"/>
              </a:ext>
            </a:extLst>
          </p:cNvPr>
          <p:cNvSpPr/>
          <p:nvPr/>
        </p:nvSpPr>
        <p:spPr>
          <a:xfrm>
            <a:off x="4357730" y="8301863"/>
            <a:ext cx="174551" cy="998688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16" name="Rounded Rectangle">
            <a:extLst>
              <a:ext uri="{FF2B5EF4-FFF2-40B4-BE49-F238E27FC236}">
                <a16:creationId xmlns:a16="http://schemas.microsoft.com/office/drawing/2014/main" id="{57C79CD5-ECDB-854F-B91C-5BC7583A0517}"/>
              </a:ext>
            </a:extLst>
          </p:cNvPr>
          <p:cNvSpPr/>
          <p:nvPr/>
        </p:nvSpPr>
        <p:spPr>
          <a:xfrm>
            <a:off x="7505727" y="8301863"/>
            <a:ext cx="174551" cy="998688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0616E72-E16A-FD47-A0B3-3623D323DDB3}"/>
              </a:ext>
            </a:extLst>
          </p:cNvPr>
          <p:cNvGrpSpPr/>
          <p:nvPr/>
        </p:nvGrpSpPr>
        <p:grpSpPr>
          <a:xfrm>
            <a:off x="249944" y="8363362"/>
            <a:ext cx="1026866" cy="998688"/>
            <a:chOff x="133557" y="5912559"/>
            <a:chExt cx="1026866" cy="998688"/>
          </a:xfrm>
        </p:grpSpPr>
        <p:sp>
          <p:nvSpPr>
            <p:cNvPr id="117" name="Rectangle">
              <a:extLst>
                <a:ext uri="{FF2B5EF4-FFF2-40B4-BE49-F238E27FC236}">
                  <a16:creationId xmlns:a16="http://schemas.microsoft.com/office/drawing/2014/main" id="{3354491B-5A06-F046-BF1F-8CC0FF841BB9}"/>
                </a:ext>
              </a:extLst>
            </p:cNvPr>
            <p:cNvSpPr/>
            <p:nvPr/>
          </p:nvSpPr>
          <p:spPr>
            <a:xfrm>
              <a:off x="133557" y="5912559"/>
              <a:ext cx="1026866" cy="998688"/>
            </a:xfrm>
            <a:prstGeom prst="rect">
              <a:avLst/>
            </a:prstGeom>
            <a:solidFill>
              <a:srgbClr val="FFFFFF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2200" b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pic>
          <p:nvPicPr>
            <p:cNvPr id="118" name="sp-03.png" descr="sp-03.png">
              <a:extLst>
                <a:ext uri="{FF2B5EF4-FFF2-40B4-BE49-F238E27FC236}">
                  <a16:creationId xmlns:a16="http://schemas.microsoft.com/office/drawing/2014/main" id="{4F8A8F8A-888F-7F49-90CE-E74D7BBCF6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52247" y="5939640"/>
              <a:ext cx="925301" cy="925302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119" name="1033 aa">
            <a:extLst>
              <a:ext uri="{FF2B5EF4-FFF2-40B4-BE49-F238E27FC236}">
                <a16:creationId xmlns:a16="http://schemas.microsoft.com/office/drawing/2014/main" id="{7E637141-3C8C-934B-A8B1-E2F4826971BF}"/>
              </a:ext>
            </a:extLst>
          </p:cNvPr>
          <p:cNvSpPr txBox="1"/>
          <p:nvPr/>
        </p:nvSpPr>
        <p:spPr>
          <a:xfrm>
            <a:off x="11205989" y="3575041"/>
            <a:ext cx="1226821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dirty="0"/>
              <a:t>1033 aa</a:t>
            </a:r>
          </a:p>
        </p:txBody>
      </p:sp>
      <p:sp>
        <p:nvSpPr>
          <p:cNvPr id="120" name="975 aa">
            <a:extLst>
              <a:ext uri="{FF2B5EF4-FFF2-40B4-BE49-F238E27FC236}">
                <a16:creationId xmlns:a16="http://schemas.microsoft.com/office/drawing/2014/main" id="{5504046A-0C6F-9F46-8307-9C7C28EAA387}"/>
              </a:ext>
            </a:extLst>
          </p:cNvPr>
          <p:cNvSpPr txBox="1"/>
          <p:nvPr/>
        </p:nvSpPr>
        <p:spPr>
          <a:xfrm>
            <a:off x="11375458" y="7216476"/>
            <a:ext cx="1057352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dirty="0"/>
              <a:t>975 aa</a:t>
            </a:r>
          </a:p>
        </p:txBody>
      </p:sp>
      <p:sp>
        <p:nvSpPr>
          <p:cNvPr id="121" name="815 aa">
            <a:extLst>
              <a:ext uri="{FF2B5EF4-FFF2-40B4-BE49-F238E27FC236}">
                <a16:creationId xmlns:a16="http://schemas.microsoft.com/office/drawing/2014/main" id="{9166315B-D362-464F-8B00-93379B1A1AEF}"/>
              </a:ext>
            </a:extLst>
          </p:cNvPr>
          <p:cNvSpPr txBox="1"/>
          <p:nvPr/>
        </p:nvSpPr>
        <p:spPr>
          <a:xfrm>
            <a:off x="11375458" y="8512531"/>
            <a:ext cx="1057352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dirty="0"/>
              <a:t>815 aa</a:t>
            </a:r>
          </a:p>
        </p:txBody>
      </p:sp>
      <p:sp>
        <p:nvSpPr>
          <p:cNvPr id="125" name="Rounded Rectangle">
            <a:extLst>
              <a:ext uri="{FF2B5EF4-FFF2-40B4-BE49-F238E27FC236}">
                <a16:creationId xmlns:a16="http://schemas.microsoft.com/office/drawing/2014/main" id="{95B790DB-9ADE-FC48-94E6-C9949B8FC080}"/>
              </a:ext>
            </a:extLst>
          </p:cNvPr>
          <p:cNvSpPr/>
          <p:nvPr/>
        </p:nvSpPr>
        <p:spPr>
          <a:xfrm>
            <a:off x="1492620" y="4725057"/>
            <a:ext cx="9021813" cy="727338"/>
          </a:xfrm>
          <a:prstGeom prst="roundRect">
            <a:avLst>
              <a:gd name="adj" fmla="val 26191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6" name="Rounded Rectangle">
            <a:extLst>
              <a:ext uri="{FF2B5EF4-FFF2-40B4-BE49-F238E27FC236}">
                <a16:creationId xmlns:a16="http://schemas.microsoft.com/office/drawing/2014/main" id="{4C8F5937-7C70-2B4A-ACD5-3A780CA8554E}"/>
              </a:ext>
            </a:extLst>
          </p:cNvPr>
          <p:cNvSpPr/>
          <p:nvPr/>
        </p:nvSpPr>
        <p:spPr>
          <a:xfrm>
            <a:off x="1845393" y="4519395"/>
            <a:ext cx="2023543" cy="1138662"/>
          </a:xfrm>
          <a:prstGeom prst="roundRect">
            <a:avLst>
              <a:gd name="adj" fmla="val 16730"/>
            </a:avLst>
          </a:prstGeom>
          <a:solidFill>
            <a:schemeClr val="accent1">
              <a:lumOff val="13529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7" name="KISc">
            <a:extLst>
              <a:ext uri="{FF2B5EF4-FFF2-40B4-BE49-F238E27FC236}">
                <a16:creationId xmlns:a16="http://schemas.microsoft.com/office/drawing/2014/main" id="{2CCFDA41-7F59-B544-AAF3-D74D07BD8776}"/>
              </a:ext>
            </a:extLst>
          </p:cNvPr>
          <p:cNvSpPr txBox="1"/>
          <p:nvPr/>
        </p:nvSpPr>
        <p:spPr>
          <a:xfrm>
            <a:off x="2410553" y="4858196"/>
            <a:ext cx="797053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KISc</a:t>
            </a:r>
          </a:p>
        </p:txBody>
      </p:sp>
      <p:sp>
        <p:nvSpPr>
          <p:cNvPr id="128" name="Rounded Rectangle">
            <a:extLst>
              <a:ext uri="{FF2B5EF4-FFF2-40B4-BE49-F238E27FC236}">
                <a16:creationId xmlns:a16="http://schemas.microsoft.com/office/drawing/2014/main" id="{AB4FB604-E8EE-8A4E-822D-8C78810BBFC6}"/>
              </a:ext>
            </a:extLst>
          </p:cNvPr>
          <p:cNvSpPr/>
          <p:nvPr/>
        </p:nvSpPr>
        <p:spPr>
          <a:xfrm>
            <a:off x="4216929" y="4589382"/>
            <a:ext cx="358391" cy="998687"/>
          </a:xfrm>
          <a:prstGeom prst="roundRect">
            <a:avLst>
              <a:gd name="adj" fmla="val 41799"/>
            </a:avLst>
          </a:prstGeom>
          <a:solidFill>
            <a:schemeClr val="accent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9" name="Rounded Rectangle">
            <a:extLst>
              <a:ext uri="{FF2B5EF4-FFF2-40B4-BE49-F238E27FC236}">
                <a16:creationId xmlns:a16="http://schemas.microsoft.com/office/drawing/2014/main" id="{0DD9898C-AA66-1D41-94A9-7F3244BAB1D0}"/>
              </a:ext>
            </a:extLst>
          </p:cNvPr>
          <p:cNvSpPr/>
          <p:nvPr/>
        </p:nvSpPr>
        <p:spPr>
          <a:xfrm>
            <a:off x="5309902" y="4585064"/>
            <a:ext cx="1031281" cy="1007323"/>
          </a:xfrm>
          <a:prstGeom prst="roundRect">
            <a:avLst>
              <a:gd name="adj" fmla="val 16475"/>
            </a:avLst>
          </a:pr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0" name="Rounded Rectangle">
            <a:extLst>
              <a:ext uri="{FF2B5EF4-FFF2-40B4-BE49-F238E27FC236}">
                <a16:creationId xmlns:a16="http://schemas.microsoft.com/office/drawing/2014/main" id="{A7277F9B-FA68-354F-A261-B41C8C4DA420}"/>
              </a:ext>
            </a:extLst>
          </p:cNvPr>
          <p:cNvSpPr/>
          <p:nvPr/>
        </p:nvSpPr>
        <p:spPr>
          <a:xfrm>
            <a:off x="6607748" y="4585064"/>
            <a:ext cx="200733" cy="1007324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1" name="Rounded Rectangle">
            <a:extLst>
              <a:ext uri="{FF2B5EF4-FFF2-40B4-BE49-F238E27FC236}">
                <a16:creationId xmlns:a16="http://schemas.microsoft.com/office/drawing/2014/main" id="{DC5BD68E-7D70-FB48-B302-27B47AD8EA9F}"/>
              </a:ext>
            </a:extLst>
          </p:cNvPr>
          <p:cNvSpPr/>
          <p:nvPr/>
        </p:nvSpPr>
        <p:spPr>
          <a:xfrm>
            <a:off x="7233783" y="4585064"/>
            <a:ext cx="1359388" cy="1007323"/>
          </a:xfrm>
          <a:prstGeom prst="roundRect">
            <a:avLst>
              <a:gd name="adj" fmla="val 17211"/>
            </a:avLst>
          </a:pr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Rounded Rectangle">
            <a:extLst>
              <a:ext uri="{FF2B5EF4-FFF2-40B4-BE49-F238E27FC236}">
                <a16:creationId xmlns:a16="http://schemas.microsoft.com/office/drawing/2014/main" id="{84F80776-987F-EF42-8FEE-08E08CE9EFE1}"/>
              </a:ext>
            </a:extLst>
          </p:cNvPr>
          <p:cNvSpPr/>
          <p:nvPr/>
        </p:nvSpPr>
        <p:spPr>
          <a:xfrm>
            <a:off x="8756260" y="4585064"/>
            <a:ext cx="1255912" cy="1007323"/>
          </a:xfrm>
          <a:prstGeom prst="roundRect">
            <a:avLst>
              <a:gd name="adj" fmla="val 16754"/>
            </a:avLst>
          </a:pr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33" name="1dd1a9204d27832232e706d75b9fd6e5-2.jpg" descr="1dd1a9204d27832232e706d75b9fd6e5-2.jpg">
            <a:extLst>
              <a:ext uri="{FF2B5EF4-FFF2-40B4-BE49-F238E27FC236}">
                <a16:creationId xmlns:a16="http://schemas.microsoft.com/office/drawing/2014/main" id="{1DECDEC0-F98D-3546-B862-03C21C2B12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915" y="4585064"/>
            <a:ext cx="1359387" cy="762583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Rounded Rectangle">
            <a:extLst>
              <a:ext uri="{FF2B5EF4-FFF2-40B4-BE49-F238E27FC236}">
                <a16:creationId xmlns:a16="http://schemas.microsoft.com/office/drawing/2014/main" id="{D5C9C95B-5919-B049-A62A-EF8731873B6B}"/>
              </a:ext>
            </a:extLst>
          </p:cNvPr>
          <p:cNvSpPr/>
          <p:nvPr/>
        </p:nvSpPr>
        <p:spPr>
          <a:xfrm>
            <a:off x="1492620" y="6011227"/>
            <a:ext cx="9021813" cy="727338"/>
          </a:xfrm>
          <a:prstGeom prst="roundRect">
            <a:avLst>
              <a:gd name="adj" fmla="val 26191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135" name="Rounded Rectangle">
            <a:extLst>
              <a:ext uri="{FF2B5EF4-FFF2-40B4-BE49-F238E27FC236}">
                <a16:creationId xmlns:a16="http://schemas.microsoft.com/office/drawing/2014/main" id="{3512FE88-D2ED-5F4D-8DB5-0D8501891F4A}"/>
              </a:ext>
            </a:extLst>
          </p:cNvPr>
          <p:cNvSpPr/>
          <p:nvPr/>
        </p:nvSpPr>
        <p:spPr>
          <a:xfrm>
            <a:off x="1845393" y="5805564"/>
            <a:ext cx="2023543" cy="1138662"/>
          </a:xfrm>
          <a:prstGeom prst="roundRect">
            <a:avLst>
              <a:gd name="adj" fmla="val 16730"/>
            </a:avLst>
          </a:prstGeom>
          <a:solidFill>
            <a:schemeClr val="accent1">
              <a:lumOff val="13529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6" name="KISc">
            <a:extLst>
              <a:ext uri="{FF2B5EF4-FFF2-40B4-BE49-F238E27FC236}">
                <a16:creationId xmlns:a16="http://schemas.microsoft.com/office/drawing/2014/main" id="{E86BE059-5744-2545-AA06-2E554C9D58B4}"/>
              </a:ext>
            </a:extLst>
          </p:cNvPr>
          <p:cNvSpPr txBox="1"/>
          <p:nvPr/>
        </p:nvSpPr>
        <p:spPr>
          <a:xfrm>
            <a:off x="2410553" y="6144366"/>
            <a:ext cx="797053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KISc</a:t>
            </a:r>
          </a:p>
        </p:txBody>
      </p:sp>
      <p:sp>
        <p:nvSpPr>
          <p:cNvPr id="137" name="Rounded Rectangle">
            <a:extLst>
              <a:ext uri="{FF2B5EF4-FFF2-40B4-BE49-F238E27FC236}">
                <a16:creationId xmlns:a16="http://schemas.microsoft.com/office/drawing/2014/main" id="{8909DEBC-06EC-E748-B022-D9308977F87A}"/>
              </a:ext>
            </a:extLst>
          </p:cNvPr>
          <p:cNvSpPr/>
          <p:nvPr/>
        </p:nvSpPr>
        <p:spPr>
          <a:xfrm>
            <a:off x="4216929" y="5875552"/>
            <a:ext cx="358391" cy="998688"/>
          </a:xfrm>
          <a:prstGeom prst="roundRect">
            <a:avLst>
              <a:gd name="adj" fmla="val 41799"/>
            </a:avLst>
          </a:prstGeom>
          <a:solidFill>
            <a:schemeClr val="accent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8" name="Rounded Rectangle">
            <a:extLst>
              <a:ext uri="{FF2B5EF4-FFF2-40B4-BE49-F238E27FC236}">
                <a16:creationId xmlns:a16="http://schemas.microsoft.com/office/drawing/2014/main" id="{3C27B41E-F4C9-A045-B7D3-633C769B6ADC}"/>
              </a:ext>
            </a:extLst>
          </p:cNvPr>
          <p:cNvSpPr/>
          <p:nvPr/>
        </p:nvSpPr>
        <p:spPr>
          <a:xfrm>
            <a:off x="5309902" y="5871234"/>
            <a:ext cx="1031281" cy="1007323"/>
          </a:xfrm>
          <a:prstGeom prst="roundRect">
            <a:avLst>
              <a:gd name="adj" fmla="val 16475"/>
            </a:avLst>
          </a:pr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9" name="Rounded Rectangle">
            <a:extLst>
              <a:ext uri="{FF2B5EF4-FFF2-40B4-BE49-F238E27FC236}">
                <a16:creationId xmlns:a16="http://schemas.microsoft.com/office/drawing/2014/main" id="{0D0D024A-69F9-804D-A70A-2803ABEEF703}"/>
              </a:ext>
            </a:extLst>
          </p:cNvPr>
          <p:cNvSpPr/>
          <p:nvPr/>
        </p:nvSpPr>
        <p:spPr>
          <a:xfrm>
            <a:off x="6607748" y="5871234"/>
            <a:ext cx="200733" cy="1007323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0" name="Rounded Rectangle">
            <a:extLst>
              <a:ext uri="{FF2B5EF4-FFF2-40B4-BE49-F238E27FC236}">
                <a16:creationId xmlns:a16="http://schemas.microsoft.com/office/drawing/2014/main" id="{B49CF39F-C4E9-9542-A8B9-971583239D18}"/>
              </a:ext>
            </a:extLst>
          </p:cNvPr>
          <p:cNvSpPr/>
          <p:nvPr/>
        </p:nvSpPr>
        <p:spPr>
          <a:xfrm>
            <a:off x="7233783" y="5871234"/>
            <a:ext cx="2853285" cy="1007323"/>
          </a:xfrm>
          <a:prstGeom prst="roundRect">
            <a:avLst>
              <a:gd name="adj" fmla="val 17211"/>
            </a:avLst>
          </a:pr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1" name="7">
            <a:extLst>
              <a:ext uri="{FF2B5EF4-FFF2-40B4-BE49-F238E27FC236}">
                <a16:creationId xmlns:a16="http://schemas.microsoft.com/office/drawing/2014/main" id="{6C9D8277-767B-4841-8B55-7122D1C8C81A}"/>
              </a:ext>
            </a:extLst>
          </p:cNvPr>
          <p:cNvSpPr txBox="1"/>
          <p:nvPr/>
        </p:nvSpPr>
        <p:spPr>
          <a:xfrm>
            <a:off x="1689301" y="6193877"/>
            <a:ext cx="586453" cy="362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700">
                <a:solidFill>
                  <a:srgbClr val="000000"/>
                </a:solidFill>
              </a:defRPr>
            </a:lvl1pPr>
          </a:lstStyle>
          <a:p>
            <a:r>
              <a:t>7</a:t>
            </a:r>
          </a:p>
        </p:txBody>
      </p:sp>
      <p:sp>
        <p:nvSpPr>
          <p:cNvPr id="142" name="335">
            <a:extLst>
              <a:ext uri="{FF2B5EF4-FFF2-40B4-BE49-F238E27FC236}">
                <a16:creationId xmlns:a16="http://schemas.microsoft.com/office/drawing/2014/main" id="{572AB97D-9B4E-A942-BFD4-DE52C2DBE678}"/>
              </a:ext>
            </a:extLst>
          </p:cNvPr>
          <p:cNvSpPr txBox="1"/>
          <p:nvPr/>
        </p:nvSpPr>
        <p:spPr>
          <a:xfrm>
            <a:off x="3170233" y="6193877"/>
            <a:ext cx="698704" cy="362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700">
                <a:solidFill>
                  <a:srgbClr val="000000"/>
                </a:solidFill>
              </a:defRPr>
            </a:lvl1pPr>
          </a:lstStyle>
          <a:p>
            <a:r>
              <a:t>335</a:t>
            </a:r>
          </a:p>
        </p:txBody>
      </p:sp>
      <p:pic>
        <p:nvPicPr>
          <p:cNvPr id="143" name="unknown_1.png" descr="unknown_1.png">
            <a:extLst>
              <a:ext uri="{FF2B5EF4-FFF2-40B4-BE49-F238E27FC236}">
                <a16:creationId xmlns:a16="http://schemas.microsoft.com/office/drawing/2014/main" id="{C7FDB205-95B7-F84E-9FCE-213F231D5F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2197" y="5707179"/>
            <a:ext cx="1278678" cy="1115537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1027 aa">
            <a:extLst>
              <a:ext uri="{FF2B5EF4-FFF2-40B4-BE49-F238E27FC236}">
                <a16:creationId xmlns:a16="http://schemas.microsoft.com/office/drawing/2014/main" id="{B3FA7F2F-AF70-2245-AD19-4DAE22265A0A}"/>
              </a:ext>
            </a:extLst>
          </p:cNvPr>
          <p:cNvSpPr txBox="1"/>
          <p:nvPr/>
        </p:nvSpPr>
        <p:spPr>
          <a:xfrm>
            <a:off x="11165463" y="6135287"/>
            <a:ext cx="1226821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1027 aa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D16839-B75D-7A4A-B68B-960FE9B7C025}"/>
              </a:ext>
            </a:extLst>
          </p:cNvPr>
          <p:cNvSpPr txBox="1"/>
          <p:nvPr/>
        </p:nvSpPr>
        <p:spPr>
          <a:xfrm>
            <a:off x="1850464" y="4917839"/>
            <a:ext cx="358534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91A540-3C64-F346-A976-7C7C2C4669BD}"/>
              </a:ext>
            </a:extLst>
          </p:cNvPr>
          <p:cNvSpPr txBox="1"/>
          <p:nvPr/>
        </p:nvSpPr>
        <p:spPr>
          <a:xfrm>
            <a:off x="3252183" y="4944322"/>
            <a:ext cx="578589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335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E41CDF-F017-F141-9273-8DFF9A0DA548}"/>
              </a:ext>
            </a:extLst>
          </p:cNvPr>
          <p:cNvSpPr txBox="1"/>
          <p:nvPr/>
        </p:nvSpPr>
        <p:spPr>
          <a:xfrm>
            <a:off x="11073423" y="4949155"/>
            <a:ext cx="135938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1027 aa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screen-shot-2019-03-15-at-10-47-47-am_orig.png" descr="screen-shot-2019-03-15-at-10-47-47-am_orig.png"/>
          <p:cNvPicPr>
            <a:picLocks noChangeAspect="1"/>
          </p:cNvPicPr>
          <p:nvPr/>
        </p:nvPicPr>
        <p:blipFill rotWithShape="1">
          <a:blip r:embed="rId3">
            <a:extLst/>
          </a:blip>
          <a:srcRect b="12884"/>
          <a:stretch/>
        </p:blipFill>
        <p:spPr>
          <a:xfrm>
            <a:off x="-155812" y="0"/>
            <a:ext cx="11605278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380" name="What is the relationship between the KIF5A homologs?"/>
          <p:cNvSpPr txBox="1">
            <a:spLocks noGrp="1"/>
          </p:cNvSpPr>
          <p:nvPr>
            <p:ph type="title"/>
          </p:nvPr>
        </p:nvSpPr>
        <p:spPr>
          <a:xfrm>
            <a:off x="94750" y="170385"/>
            <a:ext cx="7843482" cy="2648475"/>
          </a:xfrm>
          <a:prstGeom prst="rect">
            <a:avLst/>
          </a:prstGeom>
        </p:spPr>
        <p:txBody>
          <a:bodyPr/>
          <a:lstStyle/>
          <a:p>
            <a:pPr defTabSz="397256">
              <a:defRPr sz="5440">
                <a:solidFill>
                  <a:srgbClr val="000000"/>
                </a:solidFill>
              </a:defRPr>
            </a:pPr>
            <a:r>
              <a:rPr lang="en-US" dirty="0"/>
              <a:t>R</a:t>
            </a:r>
            <a:r>
              <a:rPr dirty="0"/>
              <a:t>elationship between </a:t>
            </a:r>
            <a:r>
              <a:rPr lang="en-US" dirty="0"/>
              <a:t>the</a:t>
            </a:r>
            <a:r>
              <a:rPr dirty="0"/>
              <a:t> </a:t>
            </a:r>
            <a:r>
              <a:rPr dirty="0">
                <a:solidFill>
                  <a:schemeClr val="accent1">
                    <a:lumOff val="13529"/>
                  </a:schemeClr>
                </a:solidFill>
              </a:rPr>
              <a:t>KIF5A </a:t>
            </a:r>
            <a:r>
              <a:rPr dirty="0"/>
              <a:t>homologs</a:t>
            </a:r>
          </a:p>
        </p:txBody>
      </p:sp>
      <p:grpSp>
        <p:nvGrpSpPr>
          <p:cNvPr id="383" name="Group"/>
          <p:cNvGrpSpPr/>
          <p:nvPr/>
        </p:nvGrpSpPr>
        <p:grpSpPr>
          <a:xfrm>
            <a:off x="11584139" y="7291051"/>
            <a:ext cx="1177080" cy="1009459"/>
            <a:chOff x="0" y="0"/>
            <a:chExt cx="1054672" cy="1052428"/>
          </a:xfrm>
        </p:grpSpPr>
        <p:sp>
          <p:nvSpPr>
            <p:cNvPr id="381" name="Rectangle"/>
            <p:cNvSpPr/>
            <p:nvPr/>
          </p:nvSpPr>
          <p:spPr>
            <a:xfrm>
              <a:off x="70273" y="0"/>
              <a:ext cx="984400" cy="105242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pic>
          <p:nvPicPr>
            <p:cNvPr id="382" name="frogs-004.png" descr="frogs-004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15588"/>
              <a:ext cx="1031280" cy="9731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84" name="human-body-vector-793339-2.jpg" descr="human-body-vector-793339-2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628338" y="1261695"/>
            <a:ext cx="1150972" cy="10450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85" name="874f0c11753291cfead77c645d5e7265-3.jpg" descr="874f0c11753291cfead77c645d5e7265-3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657048" y="2619848"/>
            <a:ext cx="1101474" cy="87803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88" name="Group"/>
          <p:cNvGrpSpPr/>
          <p:nvPr/>
        </p:nvGrpSpPr>
        <p:grpSpPr>
          <a:xfrm>
            <a:off x="11649128" y="3903340"/>
            <a:ext cx="1109393" cy="904432"/>
            <a:chOff x="0" y="0"/>
            <a:chExt cx="1054672" cy="1054672"/>
          </a:xfrm>
        </p:grpSpPr>
        <p:sp>
          <p:nvSpPr>
            <p:cNvPr id="386" name="Square"/>
            <p:cNvSpPr/>
            <p:nvPr/>
          </p:nvSpPr>
          <p:spPr>
            <a:xfrm>
              <a:off x="0" y="0"/>
              <a:ext cx="1054673" cy="105467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pic>
          <p:nvPicPr>
            <p:cNvPr id="387" name="kisscc0-gray-wolf-silhouette-music-download-drawing-howling-wolf-silhouette-5b3e15a22131f3-100461591530795426136.png" descr="kisscc0-gray-wolf-silhouette-music-download-drawing-howling-wolf-silhouette-5b3e15a22131f3-100461591530795426136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99122" y="51543"/>
              <a:ext cx="856428" cy="95158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89" name="unknown_1.png" descr="unknown_1.png"/>
          <p:cNvPicPr>
            <a:picLocks noChangeAspect="1"/>
          </p:cNvPicPr>
          <p:nvPr/>
        </p:nvPicPr>
        <p:blipFill>
          <a:blip r:embed="rId8">
            <a:extLst/>
          </a:blip>
          <a:srcRect t="11043" b="22725"/>
          <a:stretch>
            <a:fillRect/>
          </a:stretch>
        </p:blipFill>
        <p:spPr>
          <a:xfrm>
            <a:off x="11649129" y="5076405"/>
            <a:ext cx="1109393" cy="738827"/>
          </a:xfrm>
          <a:prstGeom prst="rect">
            <a:avLst/>
          </a:prstGeom>
          <a:ln w="12700">
            <a:miter lim="400000"/>
          </a:ln>
        </p:spPr>
      </p:pic>
      <p:pic>
        <p:nvPicPr>
          <p:cNvPr id="390" name="1dd1a9204d27832232e706d75b9fd6e5-2.jpg" descr="1dd1a9204d27832232e706d75b9fd6e5-2.jp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1659870" y="6206864"/>
            <a:ext cx="1098652" cy="762583"/>
          </a:xfrm>
          <a:prstGeom prst="rect">
            <a:avLst/>
          </a:prstGeom>
          <a:ln w="12700">
            <a:miter lim="400000"/>
          </a:ln>
        </p:spPr>
      </p:pic>
      <p:pic>
        <p:nvPicPr>
          <p:cNvPr id="391" name="unknown_orig.png" descr="unknown_orig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1610246" y="262583"/>
            <a:ext cx="1169064" cy="795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392" name="unknown_2.png" descr="unknown_2.png"/>
          <p:cNvPicPr>
            <a:picLocks noChangeAspect="1"/>
          </p:cNvPicPr>
          <p:nvPr/>
        </p:nvPicPr>
        <p:blipFill>
          <a:blip r:embed="rId11">
            <a:extLst/>
          </a:blip>
          <a:srcRect l="7903" r="7903"/>
          <a:stretch>
            <a:fillRect/>
          </a:stretch>
        </p:blipFill>
        <p:spPr>
          <a:xfrm>
            <a:off x="11659870" y="8619969"/>
            <a:ext cx="1098652" cy="644902"/>
          </a:xfrm>
          <a:prstGeom prst="rect">
            <a:avLst/>
          </a:prstGeom>
          <a:ln w="12700">
            <a:miter lim="400000"/>
          </a:ln>
        </p:spPr>
      </p:pic>
      <p:sp>
        <p:nvSpPr>
          <p:cNvPr id="393" name="Rectangle"/>
          <p:cNvSpPr/>
          <p:nvPr/>
        </p:nvSpPr>
        <p:spPr>
          <a:xfrm>
            <a:off x="8188793" y="1405726"/>
            <a:ext cx="2028735" cy="762583"/>
          </a:xfrm>
          <a:prstGeom prst="rect">
            <a:avLst/>
          </a:prstGeom>
          <a:solidFill>
            <a:schemeClr val="accent1">
              <a:lumOff val="13529"/>
              <a:alpha val="5625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94" name="Rectangle"/>
          <p:cNvSpPr/>
          <p:nvPr/>
        </p:nvSpPr>
        <p:spPr>
          <a:xfrm>
            <a:off x="8727654" y="8502288"/>
            <a:ext cx="1655730" cy="762583"/>
          </a:xfrm>
          <a:prstGeom prst="rect">
            <a:avLst/>
          </a:prstGeom>
          <a:solidFill>
            <a:schemeClr val="accent1">
              <a:lumOff val="13529"/>
              <a:alpha val="5625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3669EF-E223-46F2-9CA6-DF4D11F48801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13987" b="13009"/>
          <a:stretch/>
        </p:blipFill>
        <p:spPr>
          <a:xfrm>
            <a:off x="688668" y="8942420"/>
            <a:ext cx="3865496" cy="75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5755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" grpId="0" animBg="1"/>
      <p:bldP spid="39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Screen Shot 2019-04-05 at 1.00.16 PM.png" descr="Screen Shot 2019-04-05 at 1.00.16 PM.png"/>
          <p:cNvPicPr>
            <a:picLocks noChangeAspect="1"/>
          </p:cNvPicPr>
          <p:nvPr/>
        </p:nvPicPr>
        <p:blipFill rotWithShape="1">
          <a:blip r:embed="rId2">
            <a:extLst/>
          </a:blip>
          <a:srcRect l="15566" t="9585" r="45815"/>
          <a:stretch/>
        </p:blipFill>
        <p:spPr>
          <a:xfrm rot="270589">
            <a:off x="1612930" y="4834946"/>
            <a:ext cx="2403268" cy="4825298"/>
          </a:xfrm>
          <a:prstGeom prst="rect">
            <a:avLst/>
          </a:prstGeom>
          <a:ln w="12700">
            <a:miter lim="400000"/>
          </a:ln>
        </p:spPr>
      </p:pic>
      <p:pic>
        <p:nvPicPr>
          <p:cNvPr id="402" name="Screen Shot 2019-04-05 at 1.00.07 PM.png" descr="Screen Shot 2019-04-05 at 1.00.07 PM.png"/>
          <p:cNvPicPr>
            <a:picLocks noChangeAspect="1"/>
          </p:cNvPicPr>
          <p:nvPr/>
        </p:nvPicPr>
        <p:blipFill rotWithShape="1">
          <a:blip r:embed="rId3">
            <a:extLst/>
          </a:blip>
          <a:srcRect l="14273" r="3708" b="1871"/>
          <a:stretch/>
        </p:blipFill>
        <p:spPr>
          <a:xfrm>
            <a:off x="6438448" y="1750654"/>
            <a:ext cx="6218121" cy="7045377"/>
          </a:xfrm>
          <a:prstGeom prst="rect">
            <a:avLst/>
          </a:prstGeom>
          <a:ln w="12700">
            <a:miter lim="400000"/>
          </a:ln>
        </p:spPr>
      </p:pic>
      <p:sp>
        <p:nvSpPr>
          <p:cNvPr id="404" name="Oval"/>
          <p:cNvSpPr/>
          <p:nvPr/>
        </p:nvSpPr>
        <p:spPr>
          <a:xfrm>
            <a:off x="7029146" y="5650908"/>
            <a:ext cx="2086116" cy="2210191"/>
          </a:xfrm>
          <a:prstGeom prst="ellipse">
            <a:avLst/>
          </a:prstGeom>
          <a:solidFill>
            <a:srgbClr val="FFC000">
              <a:alpha val="43887"/>
            </a:srgbClr>
          </a:solidFill>
          <a:ln w="12700">
            <a:solidFill>
              <a:srgbClr val="FFC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405" name="Oval"/>
          <p:cNvSpPr/>
          <p:nvPr/>
        </p:nvSpPr>
        <p:spPr>
          <a:xfrm>
            <a:off x="2321565" y="6272711"/>
            <a:ext cx="2442399" cy="2267931"/>
          </a:xfrm>
          <a:prstGeom prst="ellipse">
            <a:avLst/>
          </a:prstGeom>
          <a:solidFill>
            <a:schemeClr val="accent2">
              <a:hueOff val="89372"/>
              <a:lumOff val="-8823"/>
              <a:alpha val="4872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06" name="Oval"/>
          <p:cNvSpPr/>
          <p:nvPr/>
        </p:nvSpPr>
        <p:spPr>
          <a:xfrm>
            <a:off x="9547509" y="4443318"/>
            <a:ext cx="2864399" cy="3559628"/>
          </a:xfrm>
          <a:prstGeom prst="ellipse">
            <a:avLst/>
          </a:prstGeom>
          <a:solidFill>
            <a:schemeClr val="accent3">
              <a:alpha val="37508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07" name="Oval"/>
          <p:cNvSpPr/>
          <p:nvPr/>
        </p:nvSpPr>
        <p:spPr>
          <a:xfrm>
            <a:off x="6238878" y="962667"/>
            <a:ext cx="2537148" cy="3294540"/>
          </a:xfrm>
          <a:prstGeom prst="ellipse">
            <a:avLst/>
          </a:prstGeom>
          <a:solidFill>
            <a:schemeClr val="accent2">
              <a:hueOff val="-177681"/>
              <a:satOff val="-17391"/>
              <a:lumOff val="16666"/>
              <a:alpha val="41928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08" name="Cell division and tubulin proteins"/>
          <p:cNvSpPr txBox="1"/>
          <p:nvPr/>
        </p:nvSpPr>
        <p:spPr>
          <a:xfrm>
            <a:off x="1167196" y="1917320"/>
            <a:ext cx="5166430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dirty="0"/>
              <a:t>Cell division and tubulin proteins </a:t>
            </a:r>
          </a:p>
        </p:txBody>
      </p:sp>
      <p:sp>
        <p:nvSpPr>
          <p:cNvPr id="409" name="Kinesin proteins"/>
          <p:cNvSpPr txBox="1"/>
          <p:nvPr/>
        </p:nvSpPr>
        <p:spPr>
          <a:xfrm>
            <a:off x="10275108" y="3913373"/>
            <a:ext cx="2467357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3">
                    <a:hueOff val="-365725"/>
                    <a:satOff val="-32500"/>
                    <a:lumOff val="18235"/>
                  </a:schemeClr>
                </a:solidFill>
              </a:defRPr>
            </a:lvl1pPr>
          </a:lstStyle>
          <a:p>
            <a:r>
              <a:rPr dirty="0"/>
              <a:t>Kinesin proteins</a:t>
            </a:r>
          </a:p>
        </p:txBody>
      </p:sp>
      <p:sp>
        <p:nvSpPr>
          <p:cNvPr id="410" name="Transcription factors"/>
          <p:cNvSpPr txBox="1"/>
          <p:nvPr/>
        </p:nvSpPr>
        <p:spPr>
          <a:xfrm>
            <a:off x="8404666" y="7768154"/>
            <a:ext cx="2086116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>
                <a:solidFill>
                  <a:schemeClr val="accent1">
                    <a:lumOff val="13529"/>
                  </a:schemeClr>
                </a:solidFill>
              </a:defRPr>
            </a:lvl1pPr>
          </a:lstStyle>
          <a:p>
            <a:r>
              <a:rPr dirty="0">
                <a:solidFill>
                  <a:srgbClr val="FFC000"/>
                </a:solidFill>
              </a:rPr>
              <a:t>Transcription</a:t>
            </a:r>
            <a:r>
              <a:rPr dirty="0"/>
              <a:t> </a:t>
            </a:r>
            <a:r>
              <a:rPr dirty="0">
                <a:solidFill>
                  <a:srgbClr val="FFC000"/>
                </a:solidFill>
              </a:rPr>
              <a:t>factors</a:t>
            </a:r>
          </a:p>
        </p:txBody>
      </p:sp>
      <p:sp>
        <p:nvSpPr>
          <p:cNvPr id="411" name="Body organization proteins"/>
          <p:cNvSpPr txBox="1"/>
          <p:nvPr/>
        </p:nvSpPr>
        <p:spPr>
          <a:xfrm>
            <a:off x="1167196" y="8540642"/>
            <a:ext cx="4751135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>
                <a:solidFill>
                  <a:schemeClr val="accent2">
                    <a:hueOff val="89372"/>
                    <a:lumOff val="-8823"/>
                  </a:schemeClr>
                </a:solidFill>
              </a:defRPr>
            </a:lvl1pPr>
          </a:lstStyle>
          <a:p>
            <a:r>
              <a:rPr dirty="0"/>
              <a:t>Body organization proteins</a:t>
            </a:r>
          </a:p>
        </p:txBody>
      </p:sp>
      <p:sp>
        <p:nvSpPr>
          <p:cNvPr id="401" name="What proteins interact with KIF5A?"/>
          <p:cNvSpPr txBox="1">
            <a:spLocks noGrp="1"/>
          </p:cNvSpPr>
          <p:nvPr>
            <p:ph type="title"/>
          </p:nvPr>
        </p:nvSpPr>
        <p:spPr>
          <a:xfrm>
            <a:off x="35066" y="-219086"/>
            <a:ext cx="13004800" cy="1336251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385572">
              <a:defRPr sz="5280">
                <a:solidFill>
                  <a:srgbClr val="000000"/>
                </a:solidFill>
              </a:defRPr>
            </a:pPr>
            <a:r>
              <a:rPr lang="en-US" sz="4800" b="1" dirty="0"/>
              <a:t>What Proteins interact with KIF5A?</a:t>
            </a:r>
            <a:endParaRPr sz="4800" b="1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6BEE499-E95A-4AB1-96DC-E441F42EF7C5}"/>
              </a:ext>
            </a:extLst>
          </p:cNvPr>
          <p:cNvSpPr/>
          <p:nvPr/>
        </p:nvSpPr>
        <p:spPr>
          <a:xfrm>
            <a:off x="6509303" y="8609410"/>
            <a:ext cx="624401" cy="285347"/>
          </a:xfrm>
          <a:prstGeom prst="ellipse">
            <a:avLst/>
          </a:prstGeom>
          <a:solidFill>
            <a:srgbClr val="F8F7F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C0FB8F9-3083-4DE9-9C68-54D4ACA2B2A7}"/>
              </a:ext>
            </a:extLst>
          </p:cNvPr>
          <p:cNvCxnSpPr>
            <a:cxnSpLocks/>
          </p:cNvCxnSpPr>
          <p:nvPr/>
        </p:nvCxnSpPr>
        <p:spPr>
          <a:xfrm>
            <a:off x="3928852" y="5311888"/>
            <a:ext cx="3071376" cy="2981280"/>
          </a:xfrm>
          <a:prstGeom prst="line">
            <a:avLst/>
          </a:prstGeom>
          <a:noFill/>
          <a:ln w="25400" cap="flat">
            <a:solidFill>
              <a:srgbClr val="EBB5E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6543205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" grpId="0" animBg="1"/>
      <p:bldP spid="405" grpId="0" animBg="1"/>
      <p:bldP spid="406" grpId="0" animBg="1"/>
      <p:bldP spid="407" grpId="0" animBg="1"/>
      <p:bldP spid="408" grpId="0" animBg="1"/>
      <p:bldP spid="409" grpId="0" animBg="1"/>
      <p:bldP spid="410" grpId="0" animBg="1"/>
      <p:bldP spid="4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Hox 10 protein associated with KIF5A"/>
          <p:cNvSpPr txBox="1">
            <a:spLocks noGrp="1"/>
          </p:cNvSpPr>
          <p:nvPr>
            <p:ph type="title"/>
          </p:nvPr>
        </p:nvSpPr>
        <p:spPr>
          <a:xfrm>
            <a:off x="27542" y="-91235"/>
            <a:ext cx="12649200" cy="2159000"/>
          </a:xfrm>
          <a:prstGeom prst="rect">
            <a:avLst/>
          </a:prstGeom>
        </p:spPr>
        <p:txBody>
          <a:bodyPr/>
          <a:lstStyle/>
          <a:p>
            <a:pPr>
              <a:defRPr sz="5500">
                <a:solidFill>
                  <a:srgbClr val="000000"/>
                </a:solidFill>
              </a:defRPr>
            </a:pPr>
            <a:r>
              <a:rPr dirty="0" err="1">
                <a:solidFill>
                  <a:schemeClr val="accent2">
                    <a:hueOff val="89372"/>
                    <a:lumOff val="-8823"/>
                  </a:schemeClr>
                </a:solidFill>
              </a:rPr>
              <a:t>Hox</a:t>
            </a:r>
            <a:r>
              <a:rPr dirty="0">
                <a:solidFill>
                  <a:schemeClr val="accent2">
                    <a:hueOff val="89372"/>
                    <a:lumOff val="-8823"/>
                  </a:schemeClr>
                </a:solidFill>
              </a:rPr>
              <a:t> 10</a:t>
            </a:r>
            <a:r>
              <a:rPr dirty="0"/>
              <a:t> protein associate</a:t>
            </a:r>
            <a:r>
              <a:rPr lang="en-US" dirty="0"/>
              <a:t>s</a:t>
            </a:r>
            <a:r>
              <a:rPr dirty="0"/>
              <a:t> with </a:t>
            </a:r>
            <a:r>
              <a:rPr dirty="0">
                <a:solidFill>
                  <a:schemeClr val="accent1">
                    <a:lumOff val="13529"/>
                  </a:schemeClr>
                </a:solidFill>
              </a:rPr>
              <a:t>KIF5A</a:t>
            </a:r>
          </a:p>
        </p:txBody>
      </p:sp>
      <p:pic>
        <p:nvPicPr>
          <p:cNvPr id="414" name="Screen Shot 2019-04-05 at 1.00.16 PM.png" descr="Screen Shot 2019-04-05 at 1.00.16 PM.png"/>
          <p:cNvPicPr>
            <a:picLocks noChangeAspect="1"/>
          </p:cNvPicPr>
          <p:nvPr/>
        </p:nvPicPr>
        <p:blipFill>
          <a:blip r:embed="rId2">
            <a:extLst/>
          </a:blip>
          <a:srcRect t="4702"/>
          <a:stretch>
            <a:fillRect/>
          </a:stretch>
        </p:blipFill>
        <p:spPr>
          <a:xfrm>
            <a:off x="2835326" y="1696284"/>
            <a:ext cx="8161116" cy="6669835"/>
          </a:xfrm>
          <a:prstGeom prst="rect">
            <a:avLst/>
          </a:prstGeom>
          <a:ln w="12700">
            <a:miter lim="400000"/>
          </a:ln>
        </p:spPr>
      </p:pic>
      <p:sp>
        <p:nvSpPr>
          <p:cNvPr id="415" name="Oval"/>
          <p:cNvSpPr/>
          <p:nvPr/>
        </p:nvSpPr>
        <p:spPr>
          <a:xfrm>
            <a:off x="4509729" y="4876800"/>
            <a:ext cx="3140680" cy="3046685"/>
          </a:xfrm>
          <a:prstGeom prst="ellipse">
            <a:avLst/>
          </a:prstGeom>
          <a:solidFill>
            <a:schemeClr val="accent2">
              <a:hueOff val="89372"/>
              <a:lumOff val="-8823"/>
              <a:alpha val="4872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16931</TotalTime>
  <Words>1365</Words>
  <Application>Microsoft Macintosh PowerPoint</Application>
  <PresentationFormat>Custom</PresentationFormat>
  <Paragraphs>188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Helvetica Neue</vt:lpstr>
      <vt:lpstr>Helvetica Neue Light</vt:lpstr>
      <vt:lpstr>Helvetica Neue Medium</vt:lpstr>
      <vt:lpstr>Black</vt:lpstr>
      <vt:lpstr>Hereditary Spastic Paraplegia</vt:lpstr>
      <vt:lpstr>What is Paraplegia?</vt:lpstr>
      <vt:lpstr>PowerPoint Presentation</vt:lpstr>
      <vt:lpstr>The role of KIF5A in Spastic Paraplegia 10</vt:lpstr>
      <vt:lpstr>What does KIF5A help transport?</vt:lpstr>
      <vt:lpstr>Conservation of KIF5A</vt:lpstr>
      <vt:lpstr>Relationship between the KIF5A homologs</vt:lpstr>
      <vt:lpstr>What Proteins interact with KIF5A?</vt:lpstr>
      <vt:lpstr>Hox 10 protein associates with KIF5A</vt:lpstr>
      <vt:lpstr>Hox 10 protein associates with KIF5A</vt:lpstr>
      <vt:lpstr>Gap in Knowledge</vt:lpstr>
      <vt:lpstr>What Model Organism should be used?</vt:lpstr>
      <vt:lpstr>What is the primary goal?</vt:lpstr>
      <vt:lpstr>Aim 1: Characterize whether KIF5A localizes to the legs when Hox10 is knocked out</vt:lpstr>
      <vt:lpstr>Aim 1: Characterize whether KIF5A localizes to the legs when Hox10 is knocked out using qPCR</vt:lpstr>
      <vt:lpstr>Aim 1: Characterize whether KIF5A localizes to the legs when Hox10 is knocked out</vt:lpstr>
      <vt:lpstr>Aim 1: Characterize whether KIF5A localizes to the legs when Hox10 is knocked out</vt:lpstr>
      <vt:lpstr>Aim 2: Identify chemicals that prevent localization of KIF5A by using a chemical screen</vt:lpstr>
      <vt:lpstr>Aim 2: Identify chemicals that prevent localization of KIF5A by using a chemical screen</vt:lpstr>
      <vt:lpstr>Aim 2: Identify chemicals that prevent localization of KIF5A by using a chemical screen</vt:lpstr>
      <vt:lpstr>Aim 2: Identify chemicals that prevent localization of KIF5A by using a chemical screen</vt:lpstr>
      <vt:lpstr>Aim 3: Identify novel proteins that interact with KIF5A targeting the protein to the legs</vt:lpstr>
      <vt:lpstr>Aim 3: Identify novel proteins that interact with KIF5A targeting the protein to the legs</vt:lpstr>
      <vt:lpstr>Aim 3: Identify novel proteins that interact with KIF5A targeting the protein to the legs</vt:lpstr>
      <vt:lpstr>Aim 3: Identify novel proteins that interact with KIF5A targeting the protein to the legs</vt:lpstr>
      <vt:lpstr>Future Directions</vt:lpstr>
      <vt:lpstr>Summary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Hereditary Spastic Paraplegia and KIF5A</dc:title>
  <dc:creator>ALEX DAVID-WARREN MYERS</dc:creator>
  <cp:lastModifiedBy>ALEX DAVID MYERS</cp:lastModifiedBy>
  <cp:revision>61</cp:revision>
  <dcterms:modified xsi:type="dcterms:W3CDTF">2019-04-30T16:26:34Z</dcterms:modified>
</cp:coreProperties>
</file>